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Proxima Nova" panose="020B0604020202020204" charset="0"/>
      <p:regular r:id="rId52"/>
      <p:bold r:id="rId53"/>
      <p:italic r:id="rId54"/>
      <p:boldItalic r:id="rId55"/>
    </p:embeddedFont>
    <p:embeddedFont>
      <p:font typeface="Proxima Nova Extrabold" panose="020B0604020202020204" charset="0"/>
      <p:bold r:id="rId56"/>
    </p:embeddedFont>
    <p:embeddedFont>
      <p:font typeface="Proxima Nova Semibold" panose="020B0604020202020204" charset="0"/>
      <p:regular r:id="rId57"/>
      <p:bold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300" autoAdjust="0"/>
  </p:normalViewPr>
  <p:slideViewPr>
    <p:cSldViewPr snapToGrid="0">
      <p:cViewPr varScale="1">
        <p:scale>
          <a:sx n="143" d="100"/>
          <a:sy n="143" d="100"/>
        </p:scale>
        <p:origin x="68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b97f5d016a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b97f5d016a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b97f5d016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b97f5d016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b97e62618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b97e6261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badd5bc59a_0_8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badd5bc59a_0_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b97e62618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b97e62618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b97f5d016a_3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b97f5d016a_3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b97f5d016a_3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b97f5d016a_3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b97f5d016a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gb97f5d016a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b97f5d016a_3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b97f5d016a_3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badd5bc59a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3" name="Google Shape;373;gbadd5bc59a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badd5bc59a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9" name="Google Shape;409;gbadd5bc59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badd5bc59a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2" name="Google Shape;452;gbadd5bc59a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badd5bc59a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2" name="Google Shape;492;gbadd5bc59a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badd5bc59a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0" name="Google Shape;530;gbadd5bc59a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badd5bc59a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570" name="Google Shape;570;gbadd5bc59a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badd5bc59a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Check if any question</a:t>
            </a:r>
            <a:endParaRPr/>
          </a:p>
        </p:txBody>
      </p:sp>
      <p:sp>
        <p:nvSpPr>
          <p:cNvPr id="608" name="Google Shape;608;gbadd5bc59a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ba1a5df88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ba1a5df88c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b5cca930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b5cca930b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b97f5d016a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b97f5d016a_2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ba1a5df88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ba1a5df88c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bc320f4ef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2" name="Google Shape;692;gbc320f4ef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b97f5d016a_3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b97f5d016a_3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b97f5d016a_3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b97f5d016a_3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b97f5d016a_3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b97f5d016a_3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b97f5d016a_3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b97f5d016a_3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b97f5d016a_3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b97f5d016a_3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b97f5d016a_3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b97f5d016a_3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badd5bc59a_0_8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gbadd5bc59a_0_8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b97e62618b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3736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" name="Google Shape;175;gb97e62618b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b97f5d016a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b97f5d016a_2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badd5bc59a_0_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gbadd5bc59a_0_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3736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4" name="Google Shape;19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73636"/>
              </a:solidFill>
            </a:endParaRPr>
          </a:p>
        </p:txBody>
      </p:sp>
      <p:sp>
        <p:nvSpPr>
          <p:cNvPr id="201" name="Google Shape;20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b5f259b26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b5f259b26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bc320f4e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bc320f4e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dia">
  <p:cSld name="2_Titeldia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296000" y="567000"/>
            <a:ext cx="44004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26/03/17 </a:t>
            </a:r>
            <a:r>
              <a:rPr lang="en-GB" b="1"/>
              <a:t>│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ontent Slide" type="tx">
  <p:cSld name="TITLE_AND_BOD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1" descr="Billed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1"/>
            <a:ext cx="9080341" cy="510769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1143000" y="182016"/>
            <a:ext cx="6858000" cy="738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4050" b="1">
                <a:solidFill>
                  <a:srgbClr val="53535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body" idx="1"/>
          </p:nvPr>
        </p:nvSpPr>
        <p:spPr>
          <a:xfrm>
            <a:off x="1143000" y="1128532"/>
            <a:ext cx="3743325" cy="3192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ots">
  <p:cSld name="Slide do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2"/>
          <p:cNvPicPr preferRelativeResize="0"/>
          <p:nvPr/>
        </p:nvPicPr>
        <p:blipFill rotWithShape="1">
          <a:blip r:embed="rId2">
            <a:alphaModFix amt="3000"/>
          </a:blip>
          <a:srcRect/>
          <a:stretch/>
        </p:blipFill>
        <p:spPr>
          <a:xfrm>
            <a:off x="4396154" y="244720"/>
            <a:ext cx="4514850" cy="45148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2"/>
          <p:cNvSpPr txBox="1"/>
          <p:nvPr/>
        </p:nvSpPr>
        <p:spPr>
          <a:xfrm>
            <a:off x="1296237" y="-7536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8" name="Google Shape;68;p12"/>
          <p:cNvSpPr txBox="1"/>
          <p:nvPr/>
        </p:nvSpPr>
        <p:spPr>
          <a:xfrm>
            <a:off x="2133600" y="20383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9" name="Google Shape;69;p12"/>
          <p:cNvSpPr txBox="1"/>
          <p:nvPr/>
        </p:nvSpPr>
        <p:spPr>
          <a:xfrm>
            <a:off x="1781175" y="48196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0" name="Google Shape;70;p12"/>
          <p:cNvSpPr txBox="1"/>
          <p:nvPr/>
        </p:nvSpPr>
        <p:spPr>
          <a:xfrm>
            <a:off x="1514789" y="4144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body" idx="1"/>
          </p:nvPr>
        </p:nvSpPr>
        <p:spPr>
          <a:xfrm>
            <a:off x="628650" y="168595"/>
            <a:ext cx="458195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3000" b="1" i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body" idx="2"/>
          </p:nvPr>
        </p:nvSpPr>
        <p:spPr>
          <a:xfrm>
            <a:off x="628649" y="655225"/>
            <a:ext cx="4578909" cy="467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>
                <a:solidFill>
                  <a:srgbClr val="9B989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3"/>
          </p:nvPr>
        </p:nvSpPr>
        <p:spPr>
          <a:xfrm>
            <a:off x="628649" y="1501673"/>
            <a:ext cx="6545874" cy="2358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2004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 sz="1800"/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4" name="Google Shape;7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933" y="242534"/>
            <a:ext cx="207714" cy="32216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2"/>
          <p:cNvSpPr txBox="1"/>
          <p:nvPr/>
        </p:nvSpPr>
        <p:spPr>
          <a:xfrm>
            <a:off x="480701" y="95499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6" name="Google Shape;76;p12"/>
          <p:cNvSpPr txBox="1"/>
          <p:nvPr/>
        </p:nvSpPr>
        <p:spPr>
          <a:xfrm>
            <a:off x="1232453" y="48006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g 1">
  <p:cSld name="Leeg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26/03/17 </a:t>
            </a:r>
            <a:r>
              <a:rPr lang="en-GB" b="1"/>
              <a:t>│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body" idx="1"/>
          </p:nvPr>
        </p:nvSpPr>
        <p:spPr>
          <a:xfrm>
            <a:off x="384725" y="10992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81" name="Google Shape;81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3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">
  <p:cSld name="Blanco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43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>
  <p:cSld name="Inhoud van twee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body" idx="1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26/03/17 </a:t>
            </a:r>
            <a:r>
              <a:rPr lang="en-GB" b="1"/>
              <a:t>│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body" idx="2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92" name="Google Shape;92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angepaste indeling">
  <p:cSld name="3_Aangepaste indeling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sldNum" idx="12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99" name="Google Shape;9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>
  <p:cSld name="Titeldia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 descr="VLA_verbeeldingwerkt_kad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>
            <a:spLocks noGrp="1"/>
          </p:cNvSpPr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1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sz="1580" i="0" u="none" strike="noStrike" cap="none">
                <a:solidFill>
                  <a:schemeClr val="dk1"/>
                </a:solidFill>
              </a:defRPr>
            </a:lvl1pPr>
            <a:lvl2pPr marR="0"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2000" i="0" u="none" strike="noStrike" cap="none">
                <a:solidFill>
                  <a:srgbClr val="7F7F7F"/>
                </a:solidFill>
              </a:defRPr>
            </a:lvl2pPr>
            <a:lvl3pPr marR="0"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 i="0" u="none" strike="noStrike" cap="none">
                <a:solidFill>
                  <a:schemeClr val="dk1"/>
                </a:solidFill>
              </a:defRPr>
            </a:lvl3pPr>
            <a:lvl4pPr marR="0"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i="0" u="none" strike="noStrike" cap="none">
                <a:solidFill>
                  <a:schemeClr val="dk1"/>
                </a:solidFill>
              </a:defRPr>
            </a:lvl4pPr>
            <a:lvl5pPr marR="0"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 i="0" u="none" strike="noStrike" cap="none">
                <a:solidFill>
                  <a:schemeClr val="dk1"/>
                </a:solidFill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7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Mobiliteit">
  <p:cSld name="Leeg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8"/>
          <p:cNvPicPr preferRelativeResize="0"/>
          <p:nvPr/>
        </p:nvPicPr>
        <p:blipFill rotWithShape="1">
          <a:blip r:embed="rId2">
            <a:alphaModFix/>
          </a:blip>
          <a:srcRect r="31375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26/03/17 </a:t>
            </a:r>
            <a:r>
              <a:rPr lang="en-GB" b="1"/>
              <a:t>│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Titel en Inhoud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83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title"/>
          </p:nvPr>
        </p:nvSpPr>
        <p:spPr>
          <a:xfrm>
            <a:off x="628651" y="273845"/>
            <a:ext cx="7886700" cy="73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43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ge_dia">
  <p:cSld name="Lege_dia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0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body" idx="2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496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2003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3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marL="1371600" lvl="2" indent="-32575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marL="182880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eeg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ussentitel">
  <p:cSld name="5_Tussentitel">
    <p:bg>
      <p:bgPr>
        <a:solidFill>
          <a:srgbClr val="71C2FF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/>
          <p:nvPr/>
        </p:nvSpPr>
        <p:spPr>
          <a:xfrm>
            <a:off x="-2" y="0"/>
            <a:ext cx="1118154" cy="2221396"/>
          </a:xfrm>
          <a:prstGeom prst="rect">
            <a:avLst/>
          </a:prstGeom>
          <a:solidFill>
            <a:srgbClr val="71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-58365"/>
            <a:ext cx="9144002" cy="3303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 rotWithShape="1">
          <a:blip r:embed="rId3">
            <a:alphaModFix/>
          </a:blip>
          <a:srcRect t="-2165" b="38111"/>
          <a:stretch/>
        </p:blipFill>
        <p:spPr>
          <a:xfrm>
            <a:off x="2" y="2392846"/>
            <a:ext cx="9143999" cy="2750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eeg">
  <p:cSld name="2_Leeg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26/03/17 </a:t>
            </a:r>
            <a:r>
              <a:rPr lang="en-GB" b="1"/>
              <a:t>│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ssentitel 2">
  <p:cSld name="Tussentitel 2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</a:blip>
          <a:srcRect l="763" t="1399" r="6439" b="3434"/>
          <a:stretch/>
        </p:blipFill>
        <p:spPr>
          <a:xfrm>
            <a:off x="323527" y="-1"/>
            <a:ext cx="88204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1" cy="2095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orange">
  <p:cSld name="Intro orange">
    <p:bg>
      <p:bgPr>
        <a:solidFill>
          <a:schemeClr val="dk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7532" y="4099560"/>
            <a:ext cx="1791955" cy="7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984005" y="2779909"/>
            <a:ext cx="2271662" cy="88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500" b="0" i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985390" y="2405109"/>
            <a:ext cx="3476078" cy="382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2100" b="0" i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3"/>
          </p:nvPr>
        </p:nvSpPr>
        <p:spPr>
          <a:xfrm>
            <a:off x="628651" y="106341"/>
            <a:ext cx="6412230" cy="223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36000" anchor="t" anchorCtr="0">
            <a:noAutofit/>
          </a:bodyPr>
          <a:lstStyle>
            <a:lvl1pPr marL="457200" lvl="0" indent="-2286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  <a:defRPr sz="7050" b="1" i="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orange">
  <p:cSld name="Quote orang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55048" y="2882268"/>
            <a:ext cx="465923" cy="65481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1090430" y="2076136"/>
            <a:ext cx="6995159" cy="88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2700" b="0" i="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ext">
  <p:cSld name="Slide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8"/>
          <p:cNvPicPr preferRelativeResize="0"/>
          <p:nvPr/>
        </p:nvPicPr>
        <p:blipFill rotWithShape="1">
          <a:blip r:embed="rId2">
            <a:alphaModFix amt="3000"/>
          </a:blip>
          <a:srcRect/>
          <a:stretch/>
        </p:blipFill>
        <p:spPr>
          <a:xfrm>
            <a:off x="4396151" y="244719"/>
            <a:ext cx="4514849" cy="4514849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8"/>
          <p:cNvSpPr txBox="1"/>
          <p:nvPr/>
        </p:nvSpPr>
        <p:spPr>
          <a:xfrm>
            <a:off x="1047750" y="4191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1"/>
          </p:nvPr>
        </p:nvSpPr>
        <p:spPr>
          <a:xfrm>
            <a:off x="628649" y="1501673"/>
            <a:ext cx="6545874" cy="2358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2"/>
          </p:nvPr>
        </p:nvSpPr>
        <p:spPr>
          <a:xfrm>
            <a:off x="628649" y="655225"/>
            <a:ext cx="4578909" cy="467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>
                <a:solidFill>
                  <a:srgbClr val="9B989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/>
          <p:nvPr/>
        </p:nvSpPr>
        <p:spPr>
          <a:xfrm>
            <a:off x="1537398" y="46724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3"/>
          </p:nvPr>
        </p:nvSpPr>
        <p:spPr>
          <a:xfrm>
            <a:off x="628650" y="168595"/>
            <a:ext cx="458195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3000" b="1" i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3" name="Google Shape;4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933" y="242534"/>
            <a:ext cx="207714" cy="32216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 txBox="1"/>
          <p:nvPr/>
        </p:nvSpPr>
        <p:spPr>
          <a:xfrm>
            <a:off x="1350169" y="485417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5" name="Google Shape;45;p8"/>
          <p:cNvSpPr txBox="1"/>
          <p:nvPr/>
        </p:nvSpPr>
        <p:spPr>
          <a:xfrm>
            <a:off x="1350169" y="476845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ext without background">
  <p:cSld name="Slide text without background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/>
        </p:nvSpPr>
        <p:spPr>
          <a:xfrm>
            <a:off x="1296237" y="-7536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8" name="Google Shape;48;p9"/>
          <p:cNvSpPr txBox="1"/>
          <p:nvPr/>
        </p:nvSpPr>
        <p:spPr>
          <a:xfrm>
            <a:off x="2133600" y="20383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9" name="Google Shape;49;p9"/>
          <p:cNvSpPr txBox="1"/>
          <p:nvPr/>
        </p:nvSpPr>
        <p:spPr>
          <a:xfrm>
            <a:off x="1781175" y="48196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0" name="Google Shape;50;p9"/>
          <p:cNvSpPr txBox="1"/>
          <p:nvPr/>
        </p:nvSpPr>
        <p:spPr>
          <a:xfrm>
            <a:off x="1514789" y="4144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628650" y="168595"/>
            <a:ext cx="458195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3000" b="1" i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2"/>
          </p:nvPr>
        </p:nvSpPr>
        <p:spPr>
          <a:xfrm>
            <a:off x="628649" y="655225"/>
            <a:ext cx="4578909" cy="467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>
                <a:solidFill>
                  <a:srgbClr val="9B989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3"/>
          </p:nvPr>
        </p:nvSpPr>
        <p:spPr>
          <a:xfrm>
            <a:off x="628649" y="1501673"/>
            <a:ext cx="6545874" cy="2358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0933" y="242534"/>
            <a:ext cx="207714" cy="32216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 txBox="1"/>
          <p:nvPr/>
        </p:nvSpPr>
        <p:spPr>
          <a:xfrm>
            <a:off x="480701" y="95499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1148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Calibri"/>
              <a:buChar char="•"/>
              <a:defRPr/>
            </a:lvl1pPr>
            <a:lvl2pPr marL="914400" lvl="1" indent="-40640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Char char="o"/>
              <a:defRPr/>
            </a:lvl2pPr>
            <a:lvl3pPr marL="1371600" lvl="2" indent="-3810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6552947" y="473199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sz="2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sz="2200" b="0" i="0" u="none" strike="noStrike" cap="non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overheid.vlaanderen.be/opleiding/oslo-air-and-water-model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qudt.org/2.1/vocab/quantitykind" TargetMode="External"/><Relationship Id="rId3" Type="http://schemas.openxmlformats.org/officeDocument/2006/relationships/hyperlink" Target="https://fiware-datamodels.readthedocs.io/en/latest/Environment/AirQualityObserved/doc/spec/index.html" TargetMode="External"/><Relationship Id="rId7" Type="http://schemas.openxmlformats.org/officeDocument/2006/relationships/hyperlink" Target="https://www.ogc.org/standards/waterml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w3.org/TR/vocab-ssn/" TargetMode="External"/><Relationship Id="rId5" Type="http://schemas.openxmlformats.org/officeDocument/2006/relationships/hyperlink" Target="https://www.ogc.org/standards/om" TargetMode="External"/><Relationship Id="rId10" Type="http://schemas.openxmlformats.org/officeDocument/2006/relationships/hyperlink" Target="https://inspire.ec.europa.eu/Themes/141/2892" TargetMode="External"/><Relationship Id="rId4" Type="http://schemas.openxmlformats.org/officeDocument/2006/relationships/hyperlink" Target="https://fiware-datamodels.readthedocs.io/en/latest/Environment/WaterQualityObserved/doc/spec/index.html" TargetMode="External"/><Relationship Id="rId9" Type="http://schemas.openxmlformats.org/officeDocument/2006/relationships/hyperlink" Target="https://inspire.ec.europa.eu/Themes/120/2892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Informatievlaanderen/OSLOthema-airAndWater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pp.klaxoon.com/participate/board/T9ZKYVV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22"/>
          <p:cNvGrpSpPr/>
          <p:nvPr/>
        </p:nvGrpSpPr>
        <p:grpSpPr>
          <a:xfrm>
            <a:off x="-177800" y="-135466"/>
            <a:ext cx="6828631" cy="5427134"/>
            <a:chOff x="0" y="0"/>
            <a:chExt cx="8134350" cy="6858001"/>
          </a:xfrm>
        </p:grpSpPr>
        <p:sp>
          <p:nvSpPr>
            <p:cNvPr id="135" name="Google Shape;135;p22"/>
            <p:cNvSpPr/>
            <p:nvPr/>
          </p:nvSpPr>
          <p:spPr>
            <a:xfrm>
              <a:off x="4057650" y="1"/>
              <a:ext cx="4076700" cy="6858000"/>
            </a:xfrm>
            <a:prstGeom prst="trapezoid">
              <a:avLst>
                <a:gd name="adj" fmla="val 268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2"/>
            <p:cNvSpPr/>
            <p:nvPr/>
          </p:nvSpPr>
          <p:spPr>
            <a:xfrm>
              <a:off x="0" y="0"/>
              <a:ext cx="5295900" cy="68579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" name="Google Shape;137;p22"/>
          <p:cNvSpPr txBox="1"/>
          <p:nvPr/>
        </p:nvSpPr>
        <p:spPr>
          <a:xfrm>
            <a:off x="511351" y="1310795"/>
            <a:ext cx="5612553" cy="1390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83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OSLO Air and Water:</a:t>
            </a:r>
            <a:endParaRPr/>
          </a:p>
          <a:p>
            <a:pPr marL="0" marR="0" lvl="0" indent="0" algn="l" rtl="0">
              <a:lnSpc>
                <a:spcPct val="1583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>
                <a:solidFill>
                  <a:schemeClr val="dk1"/>
                </a:solidFill>
              </a:rPr>
              <a:t>Workshop 1</a:t>
            </a:r>
            <a:endParaRPr/>
          </a:p>
        </p:txBody>
      </p:sp>
      <p:sp>
        <p:nvSpPr>
          <p:cNvPr id="138" name="Google Shape;138;p22"/>
          <p:cNvSpPr txBox="1"/>
          <p:nvPr/>
        </p:nvSpPr>
        <p:spPr>
          <a:xfrm>
            <a:off x="492411" y="3109297"/>
            <a:ext cx="70701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Welcome!</a:t>
            </a:r>
            <a:br>
              <a:rPr lang="en-GB" sz="1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5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Tuesday February 9th</a:t>
            </a: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202</a:t>
            </a:r>
            <a:r>
              <a:rPr lang="en-GB"/>
              <a:t>1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499135" y="3848580"/>
            <a:ext cx="47733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Virtu</a:t>
            </a:r>
            <a:r>
              <a:rPr lang="en-GB"/>
              <a:t>al</a:t>
            </a: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working group – Microsoft Teams</a:t>
            </a:r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 rotWithShape="1">
          <a:blip r:embed="rId3">
            <a:alphaModFix/>
          </a:blip>
          <a:srcRect l="5325"/>
          <a:stretch/>
        </p:blipFill>
        <p:spPr>
          <a:xfrm>
            <a:off x="499135" y="273306"/>
            <a:ext cx="1828550" cy="73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8CAD1BD-63DB-451D-A4B2-FB175313B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948" y="179583"/>
            <a:ext cx="2604052" cy="45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72F70B-BFB5-4055-A00E-897CE631C8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7955" y="625358"/>
            <a:ext cx="986045" cy="45616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Overview of the planning</a:t>
            </a:r>
            <a:endParaRPr/>
          </a:p>
        </p:txBody>
      </p:sp>
      <p:sp>
        <p:nvSpPr>
          <p:cNvPr id="251" name="Google Shape;251;p31"/>
          <p:cNvSpPr txBox="1"/>
          <p:nvPr/>
        </p:nvSpPr>
        <p:spPr>
          <a:xfrm>
            <a:off x="628650" y="1197769"/>
            <a:ext cx="78867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Start date: December 1st, 2020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Timing: 9 months</a:t>
            </a:r>
            <a:endParaRPr/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2" name="Google Shape;252;p31"/>
          <p:cNvCxnSpPr/>
          <p:nvPr/>
        </p:nvCxnSpPr>
        <p:spPr>
          <a:xfrm>
            <a:off x="1183054" y="3799559"/>
            <a:ext cx="0" cy="2922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none" w="sm" len="sm"/>
            <a:tailEnd type="diamond" w="med" len="med"/>
          </a:ln>
        </p:spPr>
      </p:cxnSp>
      <p:cxnSp>
        <p:nvCxnSpPr>
          <p:cNvPr id="253" name="Google Shape;253;p31"/>
          <p:cNvCxnSpPr/>
          <p:nvPr/>
        </p:nvCxnSpPr>
        <p:spPr>
          <a:xfrm>
            <a:off x="2655060" y="3281415"/>
            <a:ext cx="0" cy="3138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diamond" w="med" len="med"/>
            <a:tailEnd type="none" w="sm" len="sm"/>
          </a:ln>
        </p:spPr>
      </p:cxnSp>
      <p:cxnSp>
        <p:nvCxnSpPr>
          <p:cNvPr id="254" name="Google Shape;254;p31"/>
          <p:cNvCxnSpPr/>
          <p:nvPr/>
        </p:nvCxnSpPr>
        <p:spPr>
          <a:xfrm>
            <a:off x="4055130" y="3171373"/>
            <a:ext cx="0" cy="5130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diamond" w="med" len="med"/>
            <a:tailEnd type="none" w="sm" len="sm"/>
          </a:ln>
        </p:spPr>
      </p:cxnSp>
      <p:cxnSp>
        <p:nvCxnSpPr>
          <p:cNvPr id="255" name="Google Shape;255;p31"/>
          <p:cNvCxnSpPr/>
          <p:nvPr/>
        </p:nvCxnSpPr>
        <p:spPr>
          <a:xfrm>
            <a:off x="3215904" y="3800947"/>
            <a:ext cx="0" cy="2922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none" w="sm" len="sm"/>
            <a:tailEnd type="diamond" w="med" len="med"/>
          </a:ln>
        </p:spPr>
      </p:cxnSp>
      <p:cxnSp>
        <p:nvCxnSpPr>
          <p:cNvPr id="256" name="Google Shape;256;p31"/>
          <p:cNvCxnSpPr/>
          <p:nvPr/>
        </p:nvCxnSpPr>
        <p:spPr>
          <a:xfrm flipH="1">
            <a:off x="4827278" y="3716052"/>
            <a:ext cx="1800" cy="4233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none" w="sm" len="sm"/>
            <a:tailEnd type="diamond" w="med" len="med"/>
          </a:ln>
        </p:spPr>
      </p:cxnSp>
      <p:sp>
        <p:nvSpPr>
          <p:cNvPr id="257" name="Google Shape;257;p31"/>
          <p:cNvSpPr txBox="1"/>
          <p:nvPr/>
        </p:nvSpPr>
        <p:spPr>
          <a:xfrm>
            <a:off x="634002" y="3643361"/>
            <a:ext cx="893100" cy="2286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December</a:t>
            </a:r>
            <a:endParaRPr/>
          </a:p>
        </p:txBody>
      </p:sp>
      <p:sp>
        <p:nvSpPr>
          <p:cNvPr id="258" name="Google Shape;258;p31"/>
          <p:cNvSpPr/>
          <p:nvPr/>
        </p:nvSpPr>
        <p:spPr>
          <a:xfrm rot="5400000">
            <a:off x="8667380" y="3679584"/>
            <a:ext cx="410100" cy="1554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9" name="Google Shape;259;p31"/>
          <p:cNvCxnSpPr/>
          <p:nvPr/>
        </p:nvCxnSpPr>
        <p:spPr>
          <a:xfrm>
            <a:off x="5488728" y="3065982"/>
            <a:ext cx="0" cy="6279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diamond" w="med" len="med"/>
            <a:tailEnd type="none" w="sm" len="sm"/>
          </a:ln>
        </p:spPr>
      </p:cxnSp>
      <p:cxnSp>
        <p:nvCxnSpPr>
          <p:cNvPr id="260" name="Google Shape;260;p31"/>
          <p:cNvCxnSpPr/>
          <p:nvPr/>
        </p:nvCxnSpPr>
        <p:spPr>
          <a:xfrm>
            <a:off x="8330178" y="3171373"/>
            <a:ext cx="0" cy="4770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diamond" w="med" len="med"/>
            <a:tailEnd type="none" w="sm" len="sm"/>
          </a:ln>
        </p:spPr>
      </p:cxnSp>
      <p:sp>
        <p:nvSpPr>
          <p:cNvPr id="261" name="Google Shape;261;p31"/>
          <p:cNvSpPr txBox="1"/>
          <p:nvPr/>
        </p:nvSpPr>
        <p:spPr>
          <a:xfrm>
            <a:off x="1527831" y="3648250"/>
            <a:ext cx="9039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January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1"/>
          <p:cNvSpPr txBox="1"/>
          <p:nvPr/>
        </p:nvSpPr>
        <p:spPr>
          <a:xfrm>
            <a:off x="2427923" y="3648250"/>
            <a:ext cx="9039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February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1"/>
          <p:cNvSpPr txBox="1"/>
          <p:nvPr/>
        </p:nvSpPr>
        <p:spPr>
          <a:xfrm>
            <a:off x="3332704" y="3648654"/>
            <a:ext cx="9039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March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1"/>
          <p:cNvSpPr txBox="1"/>
          <p:nvPr/>
        </p:nvSpPr>
        <p:spPr>
          <a:xfrm>
            <a:off x="4232796" y="3648654"/>
            <a:ext cx="9039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April</a:t>
            </a:r>
            <a:endParaRPr/>
          </a:p>
        </p:txBody>
      </p:sp>
      <p:sp>
        <p:nvSpPr>
          <p:cNvPr id="265" name="Google Shape;265;p31"/>
          <p:cNvSpPr txBox="1"/>
          <p:nvPr/>
        </p:nvSpPr>
        <p:spPr>
          <a:xfrm>
            <a:off x="5139072" y="3646637"/>
            <a:ext cx="9039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1"/>
          <p:cNvSpPr txBox="1"/>
          <p:nvPr/>
        </p:nvSpPr>
        <p:spPr>
          <a:xfrm>
            <a:off x="6039164" y="3646637"/>
            <a:ext cx="9039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June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1"/>
          <p:cNvSpPr txBox="1"/>
          <p:nvPr/>
        </p:nvSpPr>
        <p:spPr>
          <a:xfrm>
            <a:off x="6939318" y="3644130"/>
            <a:ext cx="9039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July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1"/>
          <p:cNvSpPr txBox="1"/>
          <p:nvPr/>
        </p:nvSpPr>
        <p:spPr>
          <a:xfrm>
            <a:off x="628651" y="4170493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Workshop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1"/>
          <p:cNvSpPr txBox="1"/>
          <p:nvPr/>
        </p:nvSpPr>
        <p:spPr>
          <a:xfrm>
            <a:off x="2100679" y="2863570"/>
            <a:ext cx="1108800" cy="2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Thematic Workshop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1"/>
          <p:cNvSpPr txBox="1"/>
          <p:nvPr/>
        </p:nvSpPr>
        <p:spPr>
          <a:xfrm>
            <a:off x="2661498" y="4170505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Thematic Workshop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1"/>
          <p:cNvSpPr txBox="1"/>
          <p:nvPr/>
        </p:nvSpPr>
        <p:spPr>
          <a:xfrm>
            <a:off x="3500749" y="2775294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Thematic Workshop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1"/>
          <p:cNvSpPr txBox="1"/>
          <p:nvPr/>
        </p:nvSpPr>
        <p:spPr>
          <a:xfrm>
            <a:off x="4273770" y="4207512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Thematic Workshop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1"/>
          <p:cNvSpPr txBox="1"/>
          <p:nvPr/>
        </p:nvSpPr>
        <p:spPr>
          <a:xfrm>
            <a:off x="4930402" y="2647704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 Public review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1"/>
          <p:cNvSpPr txBox="1"/>
          <p:nvPr/>
        </p:nvSpPr>
        <p:spPr>
          <a:xfrm>
            <a:off x="7792132" y="2714618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End Public review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1"/>
          <p:cNvSpPr/>
          <p:nvPr/>
        </p:nvSpPr>
        <p:spPr>
          <a:xfrm rot="-5400000">
            <a:off x="6865279" y="2555093"/>
            <a:ext cx="104700" cy="28578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35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1"/>
          <p:cNvSpPr txBox="1"/>
          <p:nvPr/>
        </p:nvSpPr>
        <p:spPr>
          <a:xfrm>
            <a:off x="6148595" y="4116042"/>
            <a:ext cx="16434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Implementation of draft specification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1"/>
          <p:cNvSpPr/>
          <p:nvPr/>
        </p:nvSpPr>
        <p:spPr>
          <a:xfrm>
            <a:off x="628651" y="3427673"/>
            <a:ext cx="1709700" cy="22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2020</a:t>
            </a:r>
            <a:endParaRPr/>
          </a:p>
        </p:txBody>
      </p:sp>
      <p:sp>
        <p:nvSpPr>
          <p:cNvPr id="278" name="Google Shape;278;p31"/>
          <p:cNvSpPr/>
          <p:nvPr/>
        </p:nvSpPr>
        <p:spPr>
          <a:xfrm>
            <a:off x="2340888" y="3428933"/>
            <a:ext cx="6315300" cy="219000"/>
          </a:xfrm>
          <a:prstGeom prst="rect">
            <a:avLst/>
          </a:prstGeom>
          <a:solidFill>
            <a:srgbClr val="8884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2021</a:t>
            </a:r>
            <a:endParaRPr/>
          </a:p>
        </p:txBody>
      </p:sp>
      <p:sp>
        <p:nvSpPr>
          <p:cNvPr id="279" name="Google Shape;279;p31"/>
          <p:cNvSpPr txBox="1"/>
          <p:nvPr/>
        </p:nvSpPr>
        <p:spPr>
          <a:xfrm>
            <a:off x="7841426" y="3648250"/>
            <a:ext cx="8148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/>
          </a:p>
        </p:txBody>
      </p:sp>
      <p:sp>
        <p:nvSpPr>
          <p:cNvPr id="280" name="Google Shape;280;p31"/>
          <p:cNvSpPr/>
          <p:nvPr/>
        </p:nvSpPr>
        <p:spPr>
          <a:xfrm>
            <a:off x="2542312" y="2430634"/>
            <a:ext cx="179100" cy="3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BAB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1"/>
          <p:cNvSpPr txBox="1"/>
          <p:nvPr/>
        </p:nvSpPr>
        <p:spPr>
          <a:xfrm>
            <a:off x="2076451" y="2238641"/>
            <a:ext cx="11088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Today</a:t>
            </a:r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GB"/>
              <a:t>Recap: what did we do in the previous workshop?</a:t>
            </a:r>
            <a:endParaRPr/>
          </a:p>
        </p:txBody>
      </p:sp>
      <p:sp>
        <p:nvSpPr>
          <p:cNvPr id="287" name="Google Shape;287;p32"/>
          <p:cNvSpPr txBox="1"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endParaRPr sz="1400">
              <a:solidFill>
                <a:srgbClr val="4C4C4C"/>
              </a:solidFill>
            </a:endParaRPr>
          </a:p>
        </p:txBody>
      </p:sp>
      <p:sp>
        <p:nvSpPr>
          <p:cNvPr id="288" name="Google Shape;288;p32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3"/>
          <p:cNvSpPr txBox="1"/>
          <p:nvPr/>
        </p:nvSpPr>
        <p:spPr>
          <a:xfrm>
            <a:off x="628650" y="273850"/>
            <a:ext cx="82596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b="1"/>
              <a:t>What did we do in the previous workshop?</a:t>
            </a:r>
            <a:endParaRPr sz="3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3"/>
          <p:cNvSpPr/>
          <p:nvPr/>
        </p:nvSpPr>
        <p:spPr>
          <a:xfrm>
            <a:off x="379625" y="1971700"/>
            <a:ext cx="2822700" cy="2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</a:rPr>
              <a:t>Introduction</a:t>
            </a:r>
            <a:endParaRPr sz="1600" b="1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Scope &amp; objectives</a:t>
            </a:r>
            <a:endParaRPr sz="1100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Timeline</a:t>
            </a:r>
            <a:endParaRPr sz="1100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OSLO</a:t>
            </a:r>
            <a:endParaRPr sz="1100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ODALA</a:t>
            </a:r>
            <a:endParaRPr sz="1100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OASC</a:t>
            </a:r>
            <a:endParaRPr sz="1100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...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95" name="Google Shape;295;p33"/>
          <p:cNvSpPr/>
          <p:nvPr/>
        </p:nvSpPr>
        <p:spPr>
          <a:xfrm>
            <a:off x="3202325" y="1971700"/>
            <a:ext cx="2974500" cy="2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</a:rPr>
              <a:t>Showcasing existing standards and use cases</a:t>
            </a:r>
            <a:endParaRPr sz="1600" b="1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 b="1">
                <a:solidFill>
                  <a:schemeClr val="dk1"/>
                </a:solidFill>
              </a:rPr>
              <a:t>SSN</a:t>
            </a:r>
            <a:r>
              <a:rPr lang="en-GB" sz="1100">
                <a:solidFill>
                  <a:schemeClr val="dk1"/>
                </a:solidFill>
              </a:rPr>
              <a:t>: Semantic Sensor Network </a:t>
            </a:r>
            <a:endParaRPr sz="1100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 b="1">
                <a:solidFill>
                  <a:schemeClr val="dk1"/>
                </a:solidFill>
              </a:rPr>
              <a:t>SOSA</a:t>
            </a:r>
            <a:r>
              <a:rPr lang="en-GB" sz="1100">
                <a:solidFill>
                  <a:schemeClr val="dk1"/>
                </a:solidFill>
              </a:rPr>
              <a:t>: Sensor, Observation,</a:t>
            </a:r>
            <a:br>
              <a:rPr lang="en-GB" sz="1100">
                <a:solidFill>
                  <a:schemeClr val="dk1"/>
                </a:solidFill>
              </a:rPr>
            </a:br>
            <a:r>
              <a:rPr lang="en-GB" sz="1100">
                <a:solidFill>
                  <a:schemeClr val="dk1"/>
                </a:solidFill>
              </a:rPr>
              <a:t>Sample, and Actuator</a:t>
            </a:r>
            <a:endParaRPr sz="1100">
              <a:solidFill>
                <a:schemeClr val="dk1"/>
              </a:solidFill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GB" sz="1100" b="1">
                <a:solidFill>
                  <a:schemeClr val="dk1"/>
                </a:solidFill>
              </a:rPr>
              <a:t>SAREF</a:t>
            </a:r>
            <a:r>
              <a:rPr lang="en-GB" sz="1100">
                <a:solidFill>
                  <a:schemeClr val="dk1"/>
                </a:solidFill>
              </a:rPr>
              <a:t>: Smart Applications REFerence</a:t>
            </a:r>
            <a:endParaRPr sz="1100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 b="1">
                <a:solidFill>
                  <a:schemeClr val="dk1"/>
                </a:solidFill>
              </a:rPr>
              <a:t>Smart Data Models</a:t>
            </a:r>
            <a:endParaRPr sz="1100" b="1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 b="1">
                <a:solidFill>
                  <a:schemeClr val="dk1"/>
                </a:solidFill>
              </a:rPr>
              <a:t>OPEN DEI</a:t>
            </a:r>
            <a:endParaRPr sz="1100" b="1">
              <a:solidFill>
                <a:schemeClr val="dk1"/>
              </a:solidFill>
            </a:endParaRPr>
          </a:p>
        </p:txBody>
      </p:sp>
      <p:sp>
        <p:nvSpPr>
          <p:cNvPr id="296" name="Google Shape;296;p33"/>
          <p:cNvSpPr/>
          <p:nvPr/>
        </p:nvSpPr>
        <p:spPr>
          <a:xfrm>
            <a:off x="6176975" y="1971700"/>
            <a:ext cx="2822700" cy="2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</a:rPr>
              <a:t>Brainstorm exercise</a:t>
            </a:r>
            <a:endParaRPr sz="1600" b="1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What is the scope of the use case?</a:t>
            </a:r>
            <a:br>
              <a:rPr lang="en-GB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What do you want to measure in the use case?</a:t>
            </a:r>
            <a:br>
              <a:rPr lang="en-GB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What data do you need prior and post the use case?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97" name="Google Shape;2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3200" y="1015429"/>
            <a:ext cx="775550" cy="77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5161" y="1015413"/>
            <a:ext cx="833678" cy="77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0550" y="1015425"/>
            <a:ext cx="775550" cy="77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4"/>
          <p:cNvSpPr txBox="1"/>
          <p:nvPr/>
        </p:nvSpPr>
        <p:spPr>
          <a:xfrm>
            <a:off x="628650" y="273850"/>
            <a:ext cx="82596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b="1"/>
              <a:t>Remember this?</a:t>
            </a:r>
            <a:endParaRPr sz="3100" b="1"/>
          </a:p>
        </p:txBody>
      </p:sp>
      <p:pic>
        <p:nvPicPr>
          <p:cNvPr id="305" name="Google Shape;3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7999" y="1012150"/>
            <a:ext cx="3721851" cy="23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2700" y="3372300"/>
            <a:ext cx="4278600" cy="137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5"/>
          <p:cNvSpPr txBox="1"/>
          <p:nvPr/>
        </p:nvSpPr>
        <p:spPr>
          <a:xfrm>
            <a:off x="628650" y="273850"/>
            <a:ext cx="82596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b="1"/>
              <a:t>Results of the brainstorm: water</a:t>
            </a:r>
            <a:endParaRPr sz="3100" b="1"/>
          </a:p>
        </p:txBody>
      </p:sp>
      <p:sp>
        <p:nvSpPr>
          <p:cNvPr id="312" name="Google Shape;312;p35"/>
          <p:cNvSpPr txBox="1"/>
          <p:nvPr/>
        </p:nvSpPr>
        <p:spPr>
          <a:xfrm>
            <a:off x="1121550" y="935950"/>
            <a:ext cx="33846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Water</a:t>
            </a:r>
            <a:endParaRPr b="1"/>
          </a:p>
        </p:txBody>
      </p:sp>
      <p:cxnSp>
        <p:nvCxnSpPr>
          <p:cNvPr id="313" name="Google Shape;313;p35"/>
          <p:cNvCxnSpPr/>
          <p:nvPr/>
        </p:nvCxnSpPr>
        <p:spPr>
          <a:xfrm>
            <a:off x="1259250" y="1320796"/>
            <a:ext cx="7125900" cy="0"/>
          </a:xfrm>
          <a:prstGeom prst="straightConnector1">
            <a:avLst/>
          </a:prstGeom>
          <a:noFill/>
          <a:ln w="19050" cap="flat" cmpd="sng">
            <a:solidFill>
              <a:srgbClr val="3D85C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14" name="Google Shape;3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550" y="935950"/>
            <a:ext cx="444000" cy="4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5"/>
          <p:cNvSpPr txBox="1"/>
          <p:nvPr/>
        </p:nvSpPr>
        <p:spPr>
          <a:xfrm>
            <a:off x="628650" y="1473350"/>
            <a:ext cx="3842700" cy="27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1155CC"/>
                </a:solidFill>
              </a:rPr>
              <a:t>What is the scope of the use case?</a:t>
            </a:r>
            <a:endParaRPr sz="1000" b="1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Flood prediction and prevention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Scientific research and modelling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Real-time status information on water quality of water bodies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Who is affecting the water quality and quantity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Sensor data quality verification</a:t>
            </a: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1155CC"/>
                </a:solidFill>
              </a:rPr>
              <a:t>What do you want to measure?</a:t>
            </a:r>
            <a:endParaRPr sz="1000" b="1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Indicators such as dissolved oxygen, temperature, turbidity, pH, ammonia, ...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Water level and flow rate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Bacterias and/or virus concentration in water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Ownership of water resources (legal perspective)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Provenance of pollution</a:t>
            </a: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</a:endParaRPr>
          </a:p>
        </p:txBody>
      </p:sp>
      <p:sp>
        <p:nvSpPr>
          <p:cNvPr id="316" name="Google Shape;316;p35"/>
          <p:cNvSpPr txBox="1"/>
          <p:nvPr/>
        </p:nvSpPr>
        <p:spPr>
          <a:xfrm>
            <a:off x="4724900" y="1473350"/>
            <a:ext cx="3842700" cy="27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1155CC"/>
                </a:solidFill>
              </a:rPr>
              <a:t>What data do you need?</a:t>
            </a:r>
            <a:endParaRPr sz="1200" b="1">
              <a:solidFill>
                <a:srgbClr val="1155C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/>
              <a:t>Sensor related data</a:t>
            </a:r>
            <a:endParaRPr sz="1000" b="1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Sensor health (connection, battery state e.g.)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Maintenance details of the sensors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Information on the sensor setup within the water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Sensor accuracy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Sensor calibration parameters</a:t>
            </a: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/>
              <a:t>Metadata on measurements</a:t>
            </a:r>
            <a:endParaRPr sz="1000" b="1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Quality of the information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Time of measurement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Temporal validation of measurement</a:t>
            </a:r>
            <a:endParaRPr sz="10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/>
              <a:t>Other examples include:</a:t>
            </a:r>
            <a:endParaRPr sz="1000" b="1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Sewer and river network topology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A reference to characterise the water quality regarding the context/usage</a:t>
            </a:r>
            <a:endParaRPr sz="1000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6"/>
          <p:cNvSpPr txBox="1"/>
          <p:nvPr/>
        </p:nvSpPr>
        <p:spPr>
          <a:xfrm>
            <a:off x="4724900" y="1473350"/>
            <a:ext cx="3842700" cy="3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1155CC"/>
                </a:solidFill>
              </a:rPr>
              <a:t>What data do you need?</a:t>
            </a:r>
            <a:endParaRPr sz="1200" b="1">
              <a:solidFill>
                <a:srgbClr val="1155C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/>
              <a:t>Sensor related data</a:t>
            </a:r>
            <a:endParaRPr sz="1000" b="1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Maintenance details of the sensors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Device information</a:t>
            </a: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/>
              <a:t>Metadata on measurements</a:t>
            </a:r>
            <a:endParaRPr sz="1000" b="1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Quality of the information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Time of measurement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Temporal validation of measurement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Meta information on the sensors and measurements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Unique ID’s on each emission point</a:t>
            </a:r>
            <a:endParaRPr sz="10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/>
              <a:t>Other examples include:</a:t>
            </a:r>
            <a:endParaRPr sz="1000" b="1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Data about emission points of all substances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Pollution origins estimation</a:t>
            </a:r>
            <a:endParaRPr sz="1000" b="1"/>
          </a:p>
        </p:txBody>
      </p:sp>
      <p:sp>
        <p:nvSpPr>
          <p:cNvPr id="322" name="Google Shape;322;p36"/>
          <p:cNvSpPr txBox="1"/>
          <p:nvPr/>
        </p:nvSpPr>
        <p:spPr>
          <a:xfrm>
            <a:off x="628650" y="273850"/>
            <a:ext cx="82596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b="1"/>
              <a:t>Results of the brainstorm: air</a:t>
            </a:r>
            <a:endParaRPr sz="3100" b="1"/>
          </a:p>
        </p:txBody>
      </p:sp>
      <p:sp>
        <p:nvSpPr>
          <p:cNvPr id="323" name="Google Shape;323;p36"/>
          <p:cNvSpPr txBox="1"/>
          <p:nvPr/>
        </p:nvSpPr>
        <p:spPr>
          <a:xfrm>
            <a:off x="1130300" y="935950"/>
            <a:ext cx="33846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Air</a:t>
            </a:r>
            <a:endParaRPr b="1"/>
          </a:p>
        </p:txBody>
      </p:sp>
      <p:pic>
        <p:nvPicPr>
          <p:cNvPr id="324" name="Google Shape;32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312" y="966954"/>
            <a:ext cx="444000" cy="4429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5" name="Google Shape;325;p36"/>
          <p:cNvCxnSpPr/>
          <p:nvPr/>
        </p:nvCxnSpPr>
        <p:spPr>
          <a:xfrm>
            <a:off x="1259250" y="1320796"/>
            <a:ext cx="7125900" cy="0"/>
          </a:xfrm>
          <a:prstGeom prst="straightConnector1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Google Shape;326;p36"/>
          <p:cNvSpPr txBox="1"/>
          <p:nvPr/>
        </p:nvSpPr>
        <p:spPr>
          <a:xfrm>
            <a:off x="628650" y="1473350"/>
            <a:ext cx="3842700" cy="27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1155CC"/>
                </a:solidFill>
              </a:rPr>
              <a:t>What is the scope of the use case?</a:t>
            </a:r>
            <a:endParaRPr sz="1000" b="1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Build sensor grids to be able to measure Air Quality on household level.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Making citizens aware of Air Quality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Support intelligent traffic management with Air Quality Data.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Determine the provenance of the pollution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Air Quality forecasting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Impact of pollution prevention policy</a:t>
            </a: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1155CC"/>
                </a:solidFill>
              </a:rPr>
              <a:t>What do you want to measure?</a:t>
            </a:r>
            <a:endParaRPr sz="1000" b="1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Many specific chemical notations of measurements were given e.g. O3, NOx, SO3, NO, NO2, NH3, CO, H2S, …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Temperature, pressure, humidity, …</a:t>
            </a:r>
            <a:endParaRPr sz="10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7"/>
          <p:cNvSpPr/>
          <p:nvPr/>
        </p:nvSpPr>
        <p:spPr>
          <a:xfrm>
            <a:off x="298300" y="3668100"/>
            <a:ext cx="8845800" cy="1475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7"/>
          <p:cNvSpPr txBox="1"/>
          <p:nvPr/>
        </p:nvSpPr>
        <p:spPr>
          <a:xfrm>
            <a:off x="628650" y="273850"/>
            <a:ext cx="82596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b="1"/>
              <a:t>Different “categories of information”</a:t>
            </a:r>
            <a:endParaRPr sz="3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7"/>
          <p:cNvSpPr txBox="1"/>
          <p:nvPr/>
        </p:nvSpPr>
        <p:spPr>
          <a:xfrm>
            <a:off x="725575" y="935950"/>
            <a:ext cx="7272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4 areas on which information is needed supporting the use cases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334" name="Google Shape;334;p37"/>
          <p:cNvCxnSpPr/>
          <p:nvPr/>
        </p:nvCxnSpPr>
        <p:spPr>
          <a:xfrm>
            <a:off x="822325" y="1320800"/>
            <a:ext cx="75627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5" name="Google Shape;335;p37"/>
          <p:cNvSpPr txBox="1"/>
          <p:nvPr/>
        </p:nvSpPr>
        <p:spPr>
          <a:xfrm>
            <a:off x="1259250" y="1547875"/>
            <a:ext cx="3505200" cy="26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1155CC"/>
                </a:solidFill>
              </a:rPr>
              <a:t>Measurement itself, e.g.</a:t>
            </a:r>
            <a:endParaRPr sz="1000" b="1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➔"/>
            </a:pPr>
            <a:r>
              <a:rPr lang="en-GB" sz="1000"/>
              <a:t>Value and measuring unit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➔"/>
            </a:pPr>
            <a:r>
              <a:rPr lang="en-GB" sz="1000"/>
              <a:t>Data Quality information (e.g. Accuracy, Frequency, …)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➔"/>
            </a:pPr>
            <a:r>
              <a:rPr lang="en-GB" sz="1000"/>
              <a:t>...</a:t>
            </a:r>
            <a:br>
              <a:rPr lang="en-GB" sz="1000"/>
            </a:b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1155CC"/>
                </a:solidFill>
              </a:rPr>
              <a:t>Data about the context of the measurement</a:t>
            </a:r>
            <a:r>
              <a:rPr lang="en-GB" sz="1000" b="1"/>
              <a:t> </a:t>
            </a:r>
            <a:endParaRPr sz="1000" b="1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➔"/>
            </a:pPr>
            <a:r>
              <a:rPr lang="en-GB" sz="1000"/>
              <a:t>Time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➔"/>
            </a:pPr>
            <a:r>
              <a:rPr lang="en-GB" sz="1000"/>
              <a:t>Location (X, Y, Z)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➔"/>
            </a:pPr>
            <a:r>
              <a:rPr lang="en-GB" sz="1000"/>
              <a:t>Object (e.g. which river, lake, …)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➔"/>
            </a:pPr>
            <a:r>
              <a:rPr lang="en-GB" sz="1000"/>
              <a:t>...</a:t>
            </a:r>
            <a:endParaRPr sz="700">
              <a:solidFill>
                <a:srgbClr val="000000"/>
              </a:solidFill>
            </a:endParaRPr>
          </a:p>
        </p:txBody>
      </p:sp>
      <p:sp>
        <p:nvSpPr>
          <p:cNvPr id="336" name="Google Shape;336;p37"/>
          <p:cNvSpPr txBox="1"/>
          <p:nvPr/>
        </p:nvSpPr>
        <p:spPr>
          <a:xfrm>
            <a:off x="5614725" y="1547875"/>
            <a:ext cx="3029100" cy="3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1155CC"/>
                </a:solidFill>
              </a:rPr>
              <a:t>Data about the measurement device</a:t>
            </a:r>
            <a:endParaRPr sz="1000" b="1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Which device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How old is the device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What is the state of the device</a:t>
            </a: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1155CC"/>
                </a:solidFill>
              </a:rPr>
              <a:t>Administrative metadata</a:t>
            </a:r>
            <a:endParaRPr sz="1000" b="1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Owner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Disclaimer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License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Contact point</a:t>
            </a:r>
            <a:endParaRPr sz="1000" b="1"/>
          </a:p>
        </p:txBody>
      </p:sp>
      <p:sp>
        <p:nvSpPr>
          <p:cNvPr id="337" name="Google Shape;337;p37"/>
          <p:cNvSpPr txBox="1"/>
          <p:nvPr/>
        </p:nvSpPr>
        <p:spPr>
          <a:xfrm>
            <a:off x="2007425" y="4098300"/>
            <a:ext cx="64335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For these areas: what is the </a:t>
            </a:r>
            <a:r>
              <a:rPr lang="en-GB" sz="1300" b="1"/>
              <a:t>data </a:t>
            </a:r>
            <a:r>
              <a:rPr lang="en-GB" sz="1300"/>
              <a:t>that needs to be exchanged in a smart city context?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-GB" sz="1300"/>
              <a:t>Think about elements (classes and/or attributes)</a:t>
            </a:r>
            <a:endParaRPr sz="1700"/>
          </a:p>
        </p:txBody>
      </p:sp>
      <p:grpSp>
        <p:nvGrpSpPr>
          <p:cNvPr id="338" name="Google Shape;338;p37"/>
          <p:cNvGrpSpPr/>
          <p:nvPr/>
        </p:nvGrpSpPr>
        <p:grpSpPr>
          <a:xfrm>
            <a:off x="802003" y="2609429"/>
            <a:ext cx="374447" cy="374447"/>
            <a:chOff x="4140200" y="161925"/>
            <a:chExt cx="1066799" cy="1066799"/>
          </a:xfrm>
        </p:grpSpPr>
        <p:sp>
          <p:nvSpPr>
            <p:cNvPr id="339" name="Google Shape;339;p37"/>
            <p:cNvSpPr/>
            <p:nvPr/>
          </p:nvSpPr>
          <p:spPr>
            <a:xfrm>
              <a:off x="4140200" y="161925"/>
              <a:ext cx="1066799" cy="1066799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0" y="0"/>
                  </a:moveTo>
                  <a:cubicBezTo>
                    <a:pt x="0" y="576"/>
                    <a:pt x="0" y="576"/>
                    <a:pt x="0" y="576"/>
                  </a:cubicBezTo>
                  <a:cubicBezTo>
                    <a:pt x="576" y="576"/>
                    <a:pt x="576" y="576"/>
                    <a:pt x="576" y="576"/>
                  </a:cubicBezTo>
                  <a:cubicBezTo>
                    <a:pt x="576" y="0"/>
                    <a:pt x="576" y="0"/>
                    <a:pt x="576" y="0"/>
                  </a:cubicBezTo>
                  <a:lnTo>
                    <a:pt x="0" y="0"/>
                  </a:lnTo>
                  <a:close/>
                  <a:moveTo>
                    <a:pt x="553" y="552"/>
                  </a:moveTo>
                  <a:cubicBezTo>
                    <a:pt x="38" y="552"/>
                    <a:pt x="38" y="552"/>
                    <a:pt x="38" y="552"/>
                  </a:cubicBezTo>
                  <a:cubicBezTo>
                    <a:pt x="113" y="478"/>
                    <a:pt x="113" y="478"/>
                    <a:pt x="113" y="478"/>
                  </a:cubicBezTo>
                  <a:cubicBezTo>
                    <a:pt x="132" y="493"/>
                    <a:pt x="156" y="502"/>
                    <a:pt x="183" y="502"/>
                  </a:cubicBezTo>
                  <a:cubicBezTo>
                    <a:pt x="245" y="502"/>
                    <a:pt x="295" y="452"/>
                    <a:pt x="295" y="390"/>
                  </a:cubicBezTo>
                  <a:cubicBezTo>
                    <a:pt x="295" y="328"/>
                    <a:pt x="245" y="278"/>
                    <a:pt x="183" y="278"/>
                  </a:cubicBezTo>
                  <a:cubicBezTo>
                    <a:pt x="121" y="278"/>
                    <a:pt x="71" y="328"/>
                    <a:pt x="71" y="390"/>
                  </a:cubicBezTo>
                  <a:cubicBezTo>
                    <a:pt x="71" y="417"/>
                    <a:pt x="80" y="442"/>
                    <a:pt x="96" y="461"/>
                  </a:cubicBezTo>
                  <a:cubicBezTo>
                    <a:pt x="23" y="533"/>
                    <a:pt x="23" y="533"/>
                    <a:pt x="23" y="53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553" y="23"/>
                    <a:pt x="553" y="23"/>
                    <a:pt x="553" y="23"/>
                  </a:cubicBezTo>
                  <a:lnTo>
                    <a:pt x="553" y="552"/>
                  </a:lnTo>
                  <a:close/>
                  <a:moveTo>
                    <a:pt x="95" y="390"/>
                  </a:moveTo>
                  <a:cubicBezTo>
                    <a:pt x="95" y="341"/>
                    <a:pt x="134" y="302"/>
                    <a:pt x="183" y="302"/>
                  </a:cubicBezTo>
                  <a:cubicBezTo>
                    <a:pt x="232" y="302"/>
                    <a:pt x="271" y="341"/>
                    <a:pt x="271" y="390"/>
                  </a:cubicBezTo>
                  <a:cubicBezTo>
                    <a:pt x="271" y="439"/>
                    <a:pt x="232" y="478"/>
                    <a:pt x="183" y="478"/>
                  </a:cubicBezTo>
                  <a:cubicBezTo>
                    <a:pt x="134" y="478"/>
                    <a:pt x="95" y="439"/>
                    <a:pt x="95" y="3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7"/>
            <p:cNvSpPr/>
            <p:nvPr/>
          </p:nvSpPr>
          <p:spPr>
            <a:xfrm>
              <a:off x="4235450" y="282575"/>
              <a:ext cx="241300" cy="209550"/>
            </a:xfrm>
            <a:custGeom>
              <a:avLst/>
              <a:gdLst/>
              <a:ahLst/>
              <a:cxnLst/>
              <a:rect l="l" t="t" r="r" b="b"/>
              <a:pathLst>
                <a:path w="152" h="132" extrusionOk="0">
                  <a:moveTo>
                    <a:pt x="152" y="132"/>
                  </a:moveTo>
                  <a:lnTo>
                    <a:pt x="114" y="66"/>
                  </a:lnTo>
                  <a:lnTo>
                    <a:pt x="77" y="0"/>
                  </a:lnTo>
                  <a:lnTo>
                    <a:pt x="38" y="66"/>
                  </a:lnTo>
                  <a:lnTo>
                    <a:pt x="0" y="132"/>
                  </a:lnTo>
                  <a:lnTo>
                    <a:pt x="77" y="132"/>
                  </a:lnTo>
                  <a:lnTo>
                    <a:pt x="152" y="132"/>
                  </a:lnTo>
                  <a:close/>
                  <a:moveTo>
                    <a:pt x="63" y="80"/>
                  </a:moveTo>
                  <a:lnTo>
                    <a:pt x="77" y="56"/>
                  </a:lnTo>
                  <a:lnTo>
                    <a:pt x="91" y="80"/>
                  </a:lnTo>
                  <a:lnTo>
                    <a:pt x="105" y="104"/>
                  </a:lnTo>
                  <a:lnTo>
                    <a:pt x="77" y="104"/>
                  </a:lnTo>
                  <a:lnTo>
                    <a:pt x="49" y="104"/>
                  </a:lnTo>
                  <a:lnTo>
                    <a:pt x="63" y="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7"/>
            <p:cNvSpPr/>
            <p:nvPr/>
          </p:nvSpPr>
          <p:spPr>
            <a:xfrm>
              <a:off x="4552950" y="404813"/>
              <a:ext cx="242888" cy="211138"/>
            </a:xfrm>
            <a:custGeom>
              <a:avLst/>
              <a:gdLst/>
              <a:ahLst/>
              <a:cxnLst/>
              <a:rect l="l" t="t" r="r" b="b"/>
              <a:pathLst>
                <a:path w="153" h="133" extrusionOk="0">
                  <a:moveTo>
                    <a:pt x="153" y="133"/>
                  </a:moveTo>
                  <a:lnTo>
                    <a:pt x="115" y="66"/>
                  </a:lnTo>
                  <a:lnTo>
                    <a:pt x="77" y="0"/>
                  </a:lnTo>
                  <a:lnTo>
                    <a:pt x="39" y="66"/>
                  </a:lnTo>
                  <a:lnTo>
                    <a:pt x="0" y="133"/>
                  </a:lnTo>
                  <a:lnTo>
                    <a:pt x="77" y="133"/>
                  </a:lnTo>
                  <a:lnTo>
                    <a:pt x="153" y="133"/>
                  </a:lnTo>
                  <a:close/>
                  <a:moveTo>
                    <a:pt x="63" y="80"/>
                  </a:moveTo>
                  <a:lnTo>
                    <a:pt x="77" y="56"/>
                  </a:lnTo>
                  <a:lnTo>
                    <a:pt x="91" y="80"/>
                  </a:lnTo>
                  <a:lnTo>
                    <a:pt x="105" y="105"/>
                  </a:lnTo>
                  <a:lnTo>
                    <a:pt x="77" y="105"/>
                  </a:lnTo>
                  <a:lnTo>
                    <a:pt x="49" y="105"/>
                  </a:lnTo>
                  <a:lnTo>
                    <a:pt x="63" y="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7"/>
            <p:cNvSpPr/>
            <p:nvPr/>
          </p:nvSpPr>
          <p:spPr>
            <a:xfrm>
              <a:off x="4848225" y="282575"/>
              <a:ext cx="242888" cy="209550"/>
            </a:xfrm>
            <a:custGeom>
              <a:avLst/>
              <a:gdLst/>
              <a:ahLst/>
              <a:cxnLst/>
              <a:rect l="l" t="t" r="r" b="b"/>
              <a:pathLst>
                <a:path w="153" h="132" extrusionOk="0">
                  <a:moveTo>
                    <a:pt x="153" y="132"/>
                  </a:moveTo>
                  <a:lnTo>
                    <a:pt x="114" y="66"/>
                  </a:lnTo>
                  <a:lnTo>
                    <a:pt x="77" y="0"/>
                  </a:lnTo>
                  <a:lnTo>
                    <a:pt x="38" y="66"/>
                  </a:lnTo>
                  <a:lnTo>
                    <a:pt x="0" y="132"/>
                  </a:lnTo>
                  <a:lnTo>
                    <a:pt x="77" y="132"/>
                  </a:lnTo>
                  <a:lnTo>
                    <a:pt x="153" y="132"/>
                  </a:lnTo>
                  <a:close/>
                  <a:moveTo>
                    <a:pt x="63" y="80"/>
                  </a:moveTo>
                  <a:lnTo>
                    <a:pt x="77" y="56"/>
                  </a:lnTo>
                  <a:lnTo>
                    <a:pt x="91" y="80"/>
                  </a:lnTo>
                  <a:lnTo>
                    <a:pt x="105" y="104"/>
                  </a:lnTo>
                  <a:lnTo>
                    <a:pt x="77" y="104"/>
                  </a:lnTo>
                  <a:lnTo>
                    <a:pt x="49" y="104"/>
                  </a:lnTo>
                  <a:lnTo>
                    <a:pt x="63" y="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37"/>
            <p:cNvSpPr/>
            <p:nvPr/>
          </p:nvSpPr>
          <p:spPr>
            <a:xfrm>
              <a:off x="4737100" y="908050"/>
              <a:ext cx="244475" cy="209550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77" y="132"/>
                  </a:moveTo>
                  <a:lnTo>
                    <a:pt x="154" y="132"/>
                  </a:lnTo>
                  <a:lnTo>
                    <a:pt x="115" y="66"/>
                  </a:lnTo>
                  <a:lnTo>
                    <a:pt x="77" y="0"/>
                  </a:lnTo>
                  <a:lnTo>
                    <a:pt x="38" y="66"/>
                  </a:lnTo>
                  <a:lnTo>
                    <a:pt x="0" y="132"/>
                  </a:lnTo>
                  <a:lnTo>
                    <a:pt x="77" y="132"/>
                  </a:lnTo>
                  <a:close/>
                  <a:moveTo>
                    <a:pt x="63" y="80"/>
                  </a:moveTo>
                  <a:lnTo>
                    <a:pt x="77" y="56"/>
                  </a:lnTo>
                  <a:lnTo>
                    <a:pt x="91" y="80"/>
                  </a:lnTo>
                  <a:lnTo>
                    <a:pt x="105" y="104"/>
                  </a:lnTo>
                  <a:lnTo>
                    <a:pt x="77" y="104"/>
                  </a:lnTo>
                  <a:lnTo>
                    <a:pt x="49" y="104"/>
                  </a:lnTo>
                  <a:lnTo>
                    <a:pt x="63" y="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37"/>
            <p:cNvSpPr/>
            <p:nvPr/>
          </p:nvSpPr>
          <p:spPr>
            <a:xfrm>
              <a:off x="4835525" y="601663"/>
              <a:ext cx="244475" cy="211138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154" y="133"/>
                  </a:moveTo>
                  <a:lnTo>
                    <a:pt x="115" y="66"/>
                  </a:lnTo>
                  <a:lnTo>
                    <a:pt x="77" y="0"/>
                  </a:lnTo>
                  <a:lnTo>
                    <a:pt x="38" y="66"/>
                  </a:lnTo>
                  <a:lnTo>
                    <a:pt x="0" y="133"/>
                  </a:lnTo>
                  <a:lnTo>
                    <a:pt x="77" y="133"/>
                  </a:lnTo>
                  <a:lnTo>
                    <a:pt x="154" y="133"/>
                  </a:lnTo>
                  <a:close/>
                  <a:moveTo>
                    <a:pt x="63" y="80"/>
                  </a:moveTo>
                  <a:lnTo>
                    <a:pt x="77" y="56"/>
                  </a:lnTo>
                  <a:lnTo>
                    <a:pt x="91" y="80"/>
                  </a:lnTo>
                  <a:lnTo>
                    <a:pt x="105" y="105"/>
                  </a:lnTo>
                  <a:lnTo>
                    <a:pt x="77" y="105"/>
                  </a:lnTo>
                  <a:lnTo>
                    <a:pt x="49" y="105"/>
                  </a:lnTo>
                  <a:lnTo>
                    <a:pt x="63" y="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37"/>
            <p:cNvSpPr/>
            <p:nvPr/>
          </p:nvSpPr>
          <p:spPr>
            <a:xfrm>
              <a:off x="4384675" y="793750"/>
              <a:ext cx="185700" cy="182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" name="Google Shape;346;p37"/>
          <p:cNvSpPr/>
          <p:nvPr/>
        </p:nvSpPr>
        <p:spPr>
          <a:xfrm>
            <a:off x="5182375" y="1585325"/>
            <a:ext cx="374400" cy="374400"/>
          </a:xfrm>
          <a:custGeom>
            <a:avLst/>
            <a:gdLst/>
            <a:ahLst/>
            <a:cxnLst/>
            <a:rect l="l" t="t" r="r" b="b"/>
            <a:pathLst>
              <a:path w="346" h="346" extrusionOk="0">
                <a:moveTo>
                  <a:pt x="0" y="0"/>
                </a:moveTo>
                <a:cubicBezTo>
                  <a:pt x="0" y="346"/>
                  <a:pt x="0" y="346"/>
                  <a:pt x="0" y="346"/>
                </a:cubicBezTo>
                <a:cubicBezTo>
                  <a:pt x="346" y="346"/>
                  <a:pt x="346" y="346"/>
                  <a:pt x="346" y="346"/>
                </a:cubicBezTo>
                <a:cubicBezTo>
                  <a:pt x="346" y="0"/>
                  <a:pt x="346" y="0"/>
                  <a:pt x="346" y="0"/>
                </a:cubicBezTo>
                <a:lnTo>
                  <a:pt x="0" y="0"/>
                </a:lnTo>
                <a:close/>
                <a:moveTo>
                  <a:pt x="209" y="249"/>
                </a:moveTo>
                <a:cubicBezTo>
                  <a:pt x="207" y="242"/>
                  <a:pt x="204" y="236"/>
                  <a:pt x="199" y="231"/>
                </a:cubicBezTo>
                <a:cubicBezTo>
                  <a:pt x="199" y="231"/>
                  <a:pt x="199" y="231"/>
                  <a:pt x="199" y="231"/>
                </a:cubicBezTo>
                <a:cubicBezTo>
                  <a:pt x="186" y="218"/>
                  <a:pt x="164" y="218"/>
                  <a:pt x="151" y="231"/>
                </a:cubicBezTo>
                <a:cubicBezTo>
                  <a:pt x="146" y="236"/>
                  <a:pt x="143" y="242"/>
                  <a:pt x="141" y="249"/>
                </a:cubicBezTo>
                <a:cubicBezTo>
                  <a:pt x="15" y="249"/>
                  <a:pt x="15" y="249"/>
                  <a:pt x="15" y="249"/>
                </a:cubicBezTo>
                <a:cubicBezTo>
                  <a:pt x="15" y="181"/>
                  <a:pt x="15" y="181"/>
                  <a:pt x="15" y="181"/>
                </a:cubicBezTo>
                <a:cubicBezTo>
                  <a:pt x="218" y="181"/>
                  <a:pt x="218" y="181"/>
                  <a:pt x="218" y="181"/>
                </a:cubicBezTo>
                <a:cubicBezTo>
                  <a:pt x="219" y="187"/>
                  <a:pt x="222" y="193"/>
                  <a:pt x="227" y="198"/>
                </a:cubicBezTo>
                <a:cubicBezTo>
                  <a:pt x="233" y="204"/>
                  <a:pt x="242" y="208"/>
                  <a:pt x="251" y="208"/>
                </a:cubicBezTo>
                <a:cubicBezTo>
                  <a:pt x="258" y="208"/>
                  <a:pt x="264" y="206"/>
                  <a:pt x="270" y="202"/>
                </a:cubicBezTo>
                <a:cubicBezTo>
                  <a:pt x="289" y="221"/>
                  <a:pt x="289" y="221"/>
                  <a:pt x="289" y="221"/>
                </a:cubicBezTo>
                <a:cubicBezTo>
                  <a:pt x="299" y="211"/>
                  <a:pt x="299" y="211"/>
                  <a:pt x="299" y="211"/>
                </a:cubicBezTo>
                <a:cubicBezTo>
                  <a:pt x="280" y="192"/>
                  <a:pt x="280" y="192"/>
                  <a:pt x="280" y="192"/>
                </a:cubicBezTo>
                <a:cubicBezTo>
                  <a:pt x="282" y="188"/>
                  <a:pt x="284" y="184"/>
                  <a:pt x="285" y="181"/>
                </a:cubicBezTo>
                <a:cubicBezTo>
                  <a:pt x="332" y="181"/>
                  <a:pt x="332" y="181"/>
                  <a:pt x="332" y="181"/>
                </a:cubicBezTo>
                <a:cubicBezTo>
                  <a:pt x="332" y="249"/>
                  <a:pt x="332" y="249"/>
                  <a:pt x="332" y="249"/>
                </a:cubicBezTo>
                <a:lnTo>
                  <a:pt x="209" y="249"/>
                </a:lnTo>
                <a:close/>
                <a:moveTo>
                  <a:pt x="175" y="275"/>
                </a:moveTo>
                <a:cubicBezTo>
                  <a:pt x="170" y="275"/>
                  <a:pt x="165" y="273"/>
                  <a:pt x="161" y="269"/>
                </a:cubicBezTo>
                <a:cubicBezTo>
                  <a:pt x="158" y="266"/>
                  <a:pt x="156" y="261"/>
                  <a:pt x="156" y="256"/>
                </a:cubicBezTo>
                <a:cubicBezTo>
                  <a:pt x="156" y="250"/>
                  <a:pt x="158" y="246"/>
                  <a:pt x="161" y="242"/>
                </a:cubicBezTo>
                <a:cubicBezTo>
                  <a:pt x="165" y="238"/>
                  <a:pt x="170" y="236"/>
                  <a:pt x="175" y="236"/>
                </a:cubicBezTo>
                <a:cubicBezTo>
                  <a:pt x="180" y="236"/>
                  <a:pt x="185" y="238"/>
                  <a:pt x="189" y="242"/>
                </a:cubicBezTo>
                <a:cubicBezTo>
                  <a:pt x="193" y="246"/>
                  <a:pt x="195" y="250"/>
                  <a:pt x="195" y="256"/>
                </a:cubicBezTo>
                <a:cubicBezTo>
                  <a:pt x="195" y="261"/>
                  <a:pt x="193" y="266"/>
                  <a:pt x="189" y="269"/>
                </a:cubicBezTo>
                <a:cubicBezTo>
                  <a:pt x="185" y="273"/>
                  <a:pt x="180" y="275"/>
                  <a:pt x="175" y="275"/>
                </a:cubicBezTo>
                <a:close/>
                <a:moveTo>
                  <a:pt x="265" y="187"/>
                </a:moveTo>
                <a:cubicBezTo>
                  <a:pt x="261" y="191"/>
                  <a:pt x="256" y="193"/>
                  <a:pt x="251" y="193"/>
                </a:cubicBezTo>
                <a:cubicBezTo>
                  <a:pt x="246" y="193"/>
                  <a:pt x="241" y="191"/>
                  <a:pt x="237" y="187"/>
                </a:cubicBezTo>
                <a:cubicBezTo>
                  <a:pt x="234" y="183"/>
                  <a:pt x="232" y="179"/>
                  <a:pt x="232" y="173"/>
                </a:cubicBezTo>
                <a:cubicBezTo>
                  <a:pt x="232" y="168"/>
                  <a:pt x="234" y="163"/>
                  <a:pt x="237" y="160"/>
                </a:cubicBezTo>
                <a:cubicBezTo>
                  <a:pt x="241" y="156"/>
                  <a:pt x="246" y="154"/>
                  <a:pt x="251" y="154"/>
                </a:cubicBezTo>
                <a:cubicBezTo>
                  <a:pt x="256" y="154"/>
                  <a:pt x="261" y="156"/>
                  <a:pt x="265" y="160"/>
                </a:cubicBezTo>
                <a:cubicBezTo>
                  <a:pt x="273" y="167"/>
                  <a:pt x="273" y="180"/>
                  <a:pt x="265" y="187"/>
                </a:cubicBezTo>
                <a:close/>
                <a:moveTo>
                  <a:pt x="285" y="166"/>
                </a:moveTo>
                <a:cubicBezTo>
                  <a:pt x="283" y="160"/>
                  <a:pt x="280" y="154"/>
                  <a:pt x="275" y="149"/>
                </a:cubicBezTo>
                <a:cubicBezTo>
                  <a:pt x="275" y="149"/>
                  <a:pt x="275" y="149"/>
                  <a:pt x="275" y="149"/>
                </a:cubicBezTo>
                <a:cubicBezTo>
                  <a:pt x="262" y="136"/>
                  <a:pt x="240" y="136"/>
                  <a:pt x="227" y="149"/>
                </a:cubicBezTo>
                <a:cubicBezTo>
                  <a:pt x="222" y="154"/>
                  <a:pt x="219" y="160"/>
                  <a:pt x="218" y="166"/>
                </a:cubicBezTo>
                <a:cubicBezTo>
                  <a:pt x="15" y="166"/>
                  <a:pt x="15" y="166"/>
                  <a:pt x="15" y="166"/>
                </a:cubicBezTo>
                <a:cubicBezTo>
                  <a:pt x="15" y="98"/>
                  <a:pt x="15" y="98"/>
                  <a:pt x="15" y="98"/>
                </a:cubicBezTo>
                <a:cubicBezTo>
                  <a:pt x="53" y="98"/>
                  <a:pt x="53" y="98"/>
                  <a:pt x="53" y="98"/>
                </a:cubicBezTo>
                <a:cubicBezTo>
                  <a:pt x="54" y="104"/>
                  <a:pt x="57" y="110"/>
                  <a:pt x="62" y="115"/>
                </a:cubicBezTo>
                <a:cubicBezTo>
                  <a:pt x="69" y="121"/>
                  <a:pt x="77" y="125"/>
                  <a:pt x="86" y="125"/>
                </a:cubicBezTo>
                <a:cubicBezTo>
                  <a:pt x="93" y="125"/>
                  <a:pt x="99" y="123"/>
                  <a:pt x="105" y="119"/>
                </a:cubicBezTo>
                <a:cubicBezTo>
                  <a:pt x="124" y="138"/>
                  <a:pt x="124" y="138"/>
                  <a:pt x="124" y="138"/>
                </a:cubicBezTo>
                <a:cubicBezTo>
                  <a:pt x="134" y="128"/>
                  <a:pt x="134" y="128"/>
                  <a:pt x="134" y="128"/>
                </a:cubicBezTo>
                <a:cubicBezTo>
                  <a:pt x="115" y="109"/>
                  <a:pt x="115" y="109"/>
                  <a:pt x="115" y="109"/>
                </a:cubicBezTo>
                <a:cubicBezTo>
                  <a:pt x="117" y="105"/>
                  <a:pt x="119" y="102"/>
                  <a:pt x="120" y="98"/>
                </a:cubicBezTo>
                <a:cubicBezTo>
                  <a:pt x="332" y="98"/>
                  <a:pt x="332" y="98"/>
                  <a:pt x="332" y="98"/>
                </a:cubicBezTo>
                <a:cubicBezTo>
                  <a:pt x="332" y="166"/>
                  <a:pt x="332" y="166"/>
                  <a:pt x="332" y="166"/>
                </a:cubicBezTo>
                <a:lnTo>
                  <a:pt x="285" y="166"/>
                </a:lnTo>
                <a:close/>
                <a:moveTo>
                  <a:pt x="100" y="104"/>
                </a:moveTo>
                <a:cubicBezTo>
                  <a:pt x="92" y="112"/>
                  <a:pt x="80" y="112"/>
                  <a:pt x="72" y="104"/>
                </a:cubicBezTo>
                <a:cubicBezTo>
                  <a:pt x="69" y="101"/>
                  <a:pt x="67" y="96"/>
                  <a:pt x="67" y="90"/>
                </a:cubicBezTo>
                <a:cubicBezTo>
                  <a:pt x="67" y="85"/>
                  <a:pt x="69" y="80"/>
                  <a:pt x="72" y="77"/>
                </a:cubicBezTo>
                <a:cubicBezTo>
                  <a:pt x="76" y="73"/>
                  <a:pt x="81" y="71"/>
                  <a:pt x="86" y="71"/>
                </a:cubicBezTo>
                <a:cubicBezTo>
                  <a:pt x="91" y="71"/>
                  <a:pt x="96" y="73"/>
                  <a:pt x="100" y="77"/>
                </a:cubicBezTo>
                <a:cubicBezTo>
                  <a:pt x="104" y="80"/>
                  <a:pt x="106" y="85"/>
                  <a:pt x="106" y="90"/>
                </a:cubicBezTo>
                <a:cubicBezTo>
                  <a:pt x="106" y="96"/>
                  <a:pt x="104" y="101"/>
                  <a:pt x="100" y="104"/>
                </a:cubicBezTo>
                <a:close/>
                <a:moveTo>
                  <a:pt x="332" y="15"/>
                </a:moveTo>
                <a:cubicBezTo>
                  <a:pt x="332" y="83"/>
                  <a:pt x="332" y="83"/>
                  <a:pt x="332" y="83"/>
                </a:cubicBezTo>
                <a:cubicBezTo>
                  <a:pt x="120" y="83"/>
                  <a:pt x="120" y="83"/>
                  <a:pt x="120" y="83"/>
                </a:cubicBezTo>
                <a:cubicBezTo>
                  <a:pt x="118" y="77"/>
                  <a:pt x="115" y="71"/>
                  <a:pt x="110" y="66"/>
                </a:cubicBezTo>
                <a:cubicBezTo>
                  <a:pt x="97" y="53"/>
                  <a:pt x="75" y="53"/>
                  <a:pt x="62" y="66"/>
                </a:cubicBezTo>
                <a:cubicBezTo>
                  <a:pt x="57" y="71"/>
                  <a:pt x="54" y="77"/>
                  <a:pt x="53" y="83"/>
                </a:cubicBezTo>
                <a:cubicBezTo>
                  <a:pt x="15" y="83"/>
                  <a:pt x="15" y="83"/>
                  <a:pt x="15" y="83"/>
                </a:cubicBezTo>
                <a:cubicBezTo>
                  <a:pt x="15" y="15"/>
                  <a:pt x="15" y="15"/>
                  <a:pt x="15" y="15"/>
                </a:cubicBezTo>
                <a:lnTo>
                  <a:pt x="332" y="15"/>
                </a:lnTo>
                <a:close/>
                <a:moveTo>
                  <a:pt x="15" y="332"/>
                </a:moveTo>
                <a:cubicBezTo>
                  <a:pt x="15" y="263"/>
                  <a:pt x="15" y="263"/>
                  <a:pt x="15" y="263"/>
                </a:cubicBezTo>
                <a:cubicBezTo>
                  <a:pt x="142" y="263"/>
                  <a:pt x="142" y="263"/>
                  <a:pt x="142" y="263"/>
                </a:cubicBezTo>
                <a:cubicBezTo>
                  <a:pt x="143" y="270"/>
                  <a:pt x="146" y="275"/>
                  <a:pt x="151" y="280"/>
                </a:cubicBezTo>
                <a:cubicBezTo>
                  <a:pt x="157" y="286"/>
                  <a:pt x="166" y="290"/>
                  <a:pt x="175" y="290"/>
                </a:cubicBezTo>
                <a:cubicBezTo>
                  <a:pt x="182" y="290"/>
                  <a:pt x="188" y="288"/>
                  <a:pt x="193" y="285"/>
                </a:cubicBezTo>
                <a:cubicBezTo>
                  <a:pt x="213" y="304"/>
                  <a:pt x="213" y="304"/>
                  <a:pt x="213" y="304"/>
                </a:cubicBezTo>
                <a:cubicBezTo>
                  <a:pt x="223" y="293"/>
                  <a:pt x="223" y="293"/>
                  <a:pt x="223" y="293"/>
                </a:cubicBezTo>
                <a:cubicBezTo>
                  <a:pt x="204" y="274"/>
                  <a:pt x="204" y="274"/>
                  <a:pt x="204" y="274"/>
                </a:cubicBezTo>
                <a:cubicBezTo>
                  <a:pt x="206" y="271"/>
                  <a:pt x="208" y="267"/>
                  <a:pt x="208" y="263"/>
                </a:cubicBezTo>
                <a:cubicBezTo>
                  <a:pt x="332" y="263"/>
                  <a:pt x="332" y="263"/>
                  <a:pt x="332" y="263"/>
                </a:cubicBezTo>
                <a:cubicBezTo>
                  <a:pt x="332" y="332"/>
                  <a:pt x="332" y="332"/>
                  <a:pt x="332" y="332"/>
                </a:cubicBezTo>
                <a:lnTo>
                  <a:pt x="15" y="33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7"/>
          <p:cNvSpPr/>
          <p:nvPr/>
        </p:nvSpPr>
        <p:spPr>
          <a:xfrm>
            <a:off x="802025" y="1585313"/>
            <a:ext cx="374400" cy="374400"/>
          </a:xfrm>
          <a:custGeom>
            <a:avLst/>
            <a:gdLst/>
            <a:ahLst/>
            <a:cxnLst/>
            <a:rect l="l" t="t" r="r" b="b"/>
            <a:pathLst>
              <a:path w="347" h="346" extrusionOk="0">
                <a:moveTo>
                  <a:pt x="0" y="0"/>
                </a:moveTo>
                <a:cubicBezTo>
                  <a:pt x="0" y="346"/>
                  <a:pt x="0" y="346"/>
                  <a:pt x="0" y="346"/>
                </a:cubicBezTo>
                <a:cubicBezTo>
                  <a:pt x="347" y="346"/>
                  <a:pt x="347" y="346"/>
                  <a:pt x="347" y="346"/>
                </a:cubicBezTo>
                <a:cubicBezTo>
                  <a:pt x="347" y="0"/>
                  <a:pt x="347" y="0"/>
                  <a:pt x="347" y="0"/>
                </a:cubicBezTo>
                <a:lnTo>
                  <a:pt x="0" y="0"/>
                </a:lnTo>
                <a:close/>
                <a:moveTo>
                  <a:pt x="332" y="332"/>
                </a:moveTo>
                <a:cubicBezTo>
                  <a:pt x="15" y="332"/>
                  <a:pt x="15" y="332"/>
                  <a:pt x="15" y="332"/>
                </a:cubicBezTo>
                <a:cubicBezTo>
                  <a:pt x="15" y="15"/>
                  <a:pt x="15" y="15"/>
                  <a:pt x="15" y="15"/>
                </a:cubicBezTo>
                <a:cubicBezTo>
                  <a:pt x="332" y="15"/>
                  <a:pt x="332" y="15"/>
                  <a:pt x="332" y="15"/>
                </a:cubicBezTo>
                <a:lnTo>
                  <a:pt x="332" y="332"/>
                </a:lnTo>
                <a:close/>
                <a:moveTo>
                  <a:pt x="48" y="309"/>
                </a:moveTo>
                <a:cubicBezTo>
                  <a:pt x="133" y="224"/>
                  <a:pt x="133" y="224"/>
                  <a:pt x="133" y="224"/>
                </a:cubicBezTo>
                <a:cubicBezTo>
                  <a:pt x="153" y="241"/>
                  <a:pt x="178" y="250"/>
                  <a:pt x="204" y="250"/>
                </a:cubicBezTo>
                <a:cubicBezTo>
                  <a:pt x="233" y="250"/>
                  <a:pt x="260" y="239"/>
                  <a:pt x="280" y="219"/>
                </a:cubicBezTo>
                <a:cubicBezTo>
                  <a:pt x="322" y="177"/>
                  <a:pt x="322" y="109"/>
                  <a:pt x="280" y="67"/>
                </a:cubicBezTo>
                <a:cubicBezTo>
                  <a:pt x="260" y="46"/>
                  <a:pt x="233" y="35"/>
                  <a:pt x="204" y="35"/>
                </a:cubicBezTo>
                <a:cubicBezTo>
                  <a:pt x="175" y="35"/>
                  <a:pt x="148" y="46"/>
                  <a:pt x="128" y="67"/>
                </a:cubicBezTo>
                <a:cubicBezTo>
                  <a:pt x="88" y="107"/>
                  <a:pt x="86" y="171"/>
                  <a:pt x="123" y="214"/>
                </a:cubicBezTo>
                <a:cubicBezTo>
                  <a:pt x="37" y="299"/>
                  <a:pt x="37" y="299"/>
                  <a:pt x="37" y="299"/>
                </a:cubicBezTo>
                <a:lnTo>
                  <a:pt x="48" y="309"/>
                </a:lnTo>
                <a:close/>
                <a:moveTo>
                  <a:pt x="270" y="208"/>
                </a:moveTo>
                <a:cubicBezTo>
                  <a:pt x="252" y="226"/>
                  <a:pt x="229" y="236"/>
                  <a:pt x="204" y="236"/>
                </a:cubicBezTo>
                <a:cubicBezTo>
                  <a:pt x="179" y="236"/>
                  <a:pt x="156" y="226"/>
                  <a:pt x="138" y="208"/>
                </a:cubicBezTo>
                <a:cubicBezTo>
                  <a:pt x="134" y="204"/>
                  <a:pt x="129" y="199"/>
                  <a:pt x="126" y="193"/>
                </a:cubicBezTo>
                <a:cubicBezTo>
                  <a:pt x="139" y="193"/>
                  <a:pt x="139" y="193"/>
                  <a:pt x="139" y="193"/>
                </a:cubicBezTo>
                <a:cubicBezTo>
                  <a:pt x="178" y="193"/>
                  <a:pt x="178" y="193"/>
                  <a:pt x="178" y="193"/>
                </a:cubicBezTo>
                <a:cubicBezTo>
                  <a:pt x="193" y="193"/>
                  <a:pt x="193" y="193"/>
                  <a:pt x="193" y="193"/>
                </a:cubicBezTo>
                <a:cubicBezTo>
                  <a:pt x="217" y="193"/>
                  <a:pt x="217" y="193"/>
                  <a:pt x="217" y="193"/>
                </a:cubicBezTo>
                <a:cubicBezTo>
                  <a:pt x="231" y="193"/>
                  <a:pt x="231" y="193"/>
                  <a:pt x="231" y="193"/>
                </a:cubicBezTo>
                <a:cubicBezTo>
                  <a:pt x="270" y="193"/>
                  <a:pt x="270" y="193"/>
                  <a:pt x="270" y="193"/>
                </a:cubicBezTo>
                <a:cubicBezTo>
                  <a:pt x="282" y="193"/>
                  <a:pt x="282" y="193"/>
                  <a:pt x="282" y="193"/>
                </a:cubicBezTo>
                <a:cubicBezTo>
                  <a:pt x="278" y="199"/>
                  <a:pt x="274" y="204"/>
                  <a:pt x="270" y="208"/>
                </a:cubicBezTo>
                <a:close/>
                <a:moveTo>
                  <a:pt x="193" y="112"/>
                </a:moveTo>
                <a:cubicBezTo>
                  <a:pt x="193" y="97"/>
                  <a:pt x="193" y="97"/>
                  <a:pt x="193" y="97"/>
                </a:cubicBezTo>
                <a:cubicBezTo>
                  <a:pt x="217" y="97"/>
                  <a:pt x="217" y="97"/>
                  <a:pt x="217" y="97"/>
                </a:cubicBezTo>
                <a:cubicBezTo>
                  <a:pt x="217" y="132"/>
                  <a:pt x="217" y="132"/>
                  <a:pt x="217" y="132"/>
                </a:cubicBezTo>
                <a:cubicBezTo>
                  <a:pt x="217" y="179"/>
                  <a:pt x="217" y="179"/>
                  <a:pt x="217" y="179"/>
                </a:cubicBezTo>
                <a:cubicBezTo>
                  <a:pt x="193" y="179"/>
                  <a:pt x="193" y="179"/>
                  <a:pt x="193" y="179"/>
                </a:cubicBezTo>
                <a:lnTo>
                  <a:pt x="193" y="112"/>
                </a:lnTo>
                <a:close/>
                <a:moveTo>
                  <a:pt x="255" y="179"/>
                </a:moveTo>
                <a:cubicBezTo>
                  <a:pt x="231" y="179"/>
                  <a:pt x="231" y="179"/>
                  <a:pt x="231" y="179"/>
                </a:cubicBezTo>
                <a:cubicBezTo>
                  <a:pt x="231" y="147"/>
                  <a:pt x="231" y="147"/>
                  <a:pt x="231" y="147"/>
                </a:cubicBezTo>
                <a:cubicBezTo>
                  <a:pt x="255" y="147"/>
                  <a:pt x="255" y="147"/>
                  <a:pt x="255" y="147"/>
                </a:cubicBezTo>
                <a:lnTo>
                  <a:pt x="255" y="179"/>
                </a:lnTo>
                <a:close/>
                <a:moveTo>
                  <a:pt x="178" y="179"/>
                </a:moveTo>
                <a:cubicBezTo>
                  <a:pt x="154" y="179"/>
                  <a:pt x="154" y="179"/>
                  <a:pt x="154" y="179"/>
                </a:cubicBezTo>
                <a:cubicBezTo>
                  <a:pt x="154" y="127"/>
                  <a:pt x="154" y="127"/>
                  <a:pt x="154" y="127"/>
                </a:cubicBezTo>
                <a:cubicBezTo>
                  <a:pt x="178" y="127"/>
                  <a:pt x="178" y="127"/>
                  <a:pt x="178" y="127"/>
                </a:cubicBezTo>
                <a:lnTo>
                  <a:pt x="178" y="179"/>
                </a:lnTo>
                <a:close/>
                <a:moveTo>
                  <a:pt x="138" y="77"/>
                </a:moveTo>
                <a:cubicBezTo>
                  <a:pt x="156" y="59"/>
                  <a:pt x="179" y="50"/>
                  <a:pt x="204" y="50"/>
                </a:cubicBezTo>
                <a:cubicBezTo>
                  <a:pt x="229" y="50"/>
                  <a:pt x="252" y="59"/>
                  <a:pt x="270" y="77"/>
                </a:cubicBezTo>
                <a:cubicBezTo>
                  <a:pt x="297" y="104"/>
                  <a:pt x="304" y="145"/>
                  <a:pt x="290" y="179"/>
                </a:cubicBezTo>
                <a:cubicBezTo>
                  <a:pt x="270" y="179"/>
                  <a:pt x="270" y="179"/>
                  <a:pt x="270" y="179"/>
                </a:cubicBezTo>
                <a:cubicBezTo>
                  <a:pt x="270" y="132"/>
                  <a:pt x="270" y="132"/>
                  <a:pt x="270" y="132"/>
                </a:cubicBezTo>
                <a:cubicBezTo>
                  <a:pt x="231" y="132"/>
                  <a:pt x="231" y="132"/>
                  <a:pt x="231" y="132"/>
                </a:cubicBezTo>
                <a:cubicBezTo>
                  <a:pt x="231" y="83"/>
                  <a:pt x="231" y="83"/>
                  <a:pt x="231" y="83"/>
                </a:cubicBezTo>
                <a:cubicBezTo>
                  <a:pt x="178" y="83"/>
                  <a:pt x="178" y="83"/>
                  <a:pt x="178" y="83"/>
                </a:cubicBezTo>
                <a:cubicBezTo>
                  <a:pt x="178" y="112"/>
                  <a:pt x="178" y="112"/>
                  <a:pt x="178" y="112"/>
                </a:cubicBezTo>
                <a:cubicBezTo>
                  <a:pt x="139" y="112"/>
                  <a:pt x="139" y="112"/>
                  <a:pt x="139" y="112"/>
                </a:cubicBezTo>
                <a:cubicBezTo>
                  <a:pt x="139" y="179"/>
                  <a:pt x="139" y="179"/>
                  <a:pt x="139" y="179"/>
                </a:cubicBezTo>
                <a:cubicBezTo>
                  <a:pt x="118" y="179"/>
                  <a:pt x="118" y="179"/>
                  <a:pt x="118" y="179"/>
                </a:cubicBezTo>
                <a:cubicBezTo>
                  <a:pt x="104" y="145"/>
                  <a:pt x="111" y="104"/>
                  <a:pt x="138" y="7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8" name="Google Shape;348;p37"/>
          <p:cNvGrpSpPr/>
          <p:nvPr/>
        </p:nvGrpSpPr>
        <p:grpSpPr>
          <a:xfrm>
            <a:off x="5182933" y="2458319"/>
            <a:ext cx="373291" cy="371888"/>
            <a:chOff x="4367213" y="3784600"/>
            <a:chExt cx="422275" cy="420688"/>
          </a:xfrm>
        </p:grpSpPr>
        <p:sp>
          <p:nvSpPr>
            <p:cNvPr id="349" name="Google Shape;349;p37"/>
            <p:cNvSpPr/>
            <p:nvPr/>
          </p:nvSpPr>
          <p:spPr>
            <a:xfrm>
              <a:off x="4367213" y="3784600"/>
              <a:ext cx="422275" cy="420688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6" y="265"/>
                  </a:lnTo>
                  <a:lnTo>
                    <a:pt x="266" y="0"/>
                  </a:lnTo>
                  <a:lnTo>
                    <a:pt x="0" y="0"/>
                  </a:lnTo>
                  <a:close/>
                  <a:moveTo>
                    <a:pt x="255" y="74"/>
                  </a:moveTo>
                  <a:lnTo>
                    <a:pt x="255" y="125"/>
                  </a:lnTo>
                  <a:lnTo>
                    <a:pt x="238" y="125"/>
                  </a:lnTo>
                  <a:lnTo>
                    <a:pt x="238" y="137"/>
                  </a:lnTo>
                  <a:lnTo>
                    <a:pt x="255" y="137"/>
                  </a:lnTo>
                  <a:lnTo>
                    <a:pt x="255" y="191"/>
                  </a:lnTo>
                  <a:lnTo>
                    <a:pt x="179" y="191"/>
                  </a:lnTo>
                  <a:lnTo>
                    <a:pt x="179" y="202"/>
                  </a:lnTo>
                  <a:lnTo>
                    <a:pt x="255" y="202"/>
                  </a:lnTo>
                  <a:lnTo>
                    <a:pt x="255" y="254"/>
                  </a:lnTo>
                  <a:lnTo>
                    <a:pt x="10" y="254"/>
                  </a:lnTo>
                  <a:lnTo>
                    <a:pt x="10" y="202"/>
                  </a:lnTo>
                  <a:lnTo>
                    <a:pt x="87" y="202"/>
                  </a:lnTo>
                  <a:lnTo>
                    <a:pt x="87" y="191"/>
                  </a:lnTo>
                  <a:lnTo>
                    <a:pt x="10" y="191"/>
                  </a:lnTo>
                  <a:lnTo>
                    <a:pt x="10" y="137"/>
                  </a:lnTo>
                  <a:lnTo>
                    <a:pt x="145" y="137"/>
                  </a:lnTo>
                  <a:lnTo>
                    <a:pt x="145" y="125"/>
                  </a:lnTo>
                  <a:lnTo>
                    <a:pt x="10" y="125"/>
                  </a:lnTo>
                  <a:lnTo>
                    <a:pt x="10" y="74"/>
                  </a:lnTo>
                  <a:lnTo>
                    <a:pt x="19" y="74"/>
                  </a:lnTo>
                  <a:lnTo>
                    <a:pt x="19" y="63"/>
                  </a:lnTo>
                  <a:lnTo>
                    <a:pt x="10" y="63"/>
                  </a:lnTo>
                  <a:lnTo>
                    <a:pt x="10" y="11"/>
                  </a:lnTo>
                  <a:lnTo>
                    <a:pt x="255" y="11"/>
                  </a:lnTo>
                  <a:lnTo>
                    <a:pt x="255" y="63"/>
                  </a:lnTo>
                  <a:lnTo>
                    <a:pt x="111" y="63"/>
                  </a:lnTo>
                  <a:lnTo>
                    <a:pt x="111" y="74"/>
                  </a:lnTo>
                  <a:lnTo>
                    <a:pt x="255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37"/>
            <p:cNvSpPr/>
            <p:nvPr/>
          </p:nvSpPr>
          <p:spPr>
            <a:xfrm>
              <a:off x="4414838" y="3836988"/>
              <a:ext cx="111125" cy="109538"/>
            </a:xfrm>
            <a:custGeom>
              <a:avLst/>
              <a:gdLst/>
              <a:ahLst/>
              <a:cxnLst/>
              <a:rect l="l" t="t" r="r" b="b"/>
              <a:pathLst>
                <a:path w="50" h="50" extrusionOk="0">
                  <a:moveTo>
                    <a:pt x="41" y="15"/>
                  </a:moveTo>
                  <a:cubicBezTo>
                    <a:pt x="45" y="11"/>
                    <a:pt x="45" y="11"/>
                    <a:pt x="45" y="11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1" y="7"/>
                    <a:pt x="29" y="7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7" y="8"/>
                    <a:pt x="15" y="9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7"/>
                    <a:pt x="7" y="19"/>
                    <a:pt x="7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32"/>
                    <a:pt x="8" y="34"/>
                    <a:pt x="9" y="36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7" y="43"/>
                    <a:pt x="19" y="44"/>
                    <a:pt x="21" y="44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31" y="44"/>
                    <a:pt x="34" y="43"/>
                    <a:pt x="36" y="41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2" y="34"/>
                    <a:pt x="43" y="32"/>
                    <a:pt x="44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3" y="19"/>
                    <a:pt x="42" y="17"/>
                    <a:pt x="41" y="15"/>
                  </a:cubicBezTo>
                  <a:close/>
                  <a:moveTo>
                    <a:pt x="36" y="25"/>
                  </a:moveTo>
                  <a:cubicBezTo>
                    <a:pt x="36" y="32"/>
                    <a:pt x="31" y="37"/>
                    <a:pt x="25" y="37"/>
                  </a:cubicBezTo>
                  <a:cubicBezTo>
                    <a:pt x="19" y="37"/>
                    <a:pt x="14" y="32"/>
                    <a:pt x="14" y="25"/>
                  </a:cubicBezTo>
                  <a:cubicBezTo>
                    <a:pt x="14" y="19"/>
                    <a:pt x="19" y="14"/>
                    <a:pt x="25" y="14"/>
                  </a:cubicBezTo>
                  <a:cubicBezTo>
                    <a:pt x="31" y="14"/>
                    <a:pt x="36" y="19"/>
                    <a:pt x="36" y="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37"/>
            <p:cNvSpPr/>
            <p:nvPr/>
          </p:nvSpPr>
          <p:spPr>
            <a:xfrm>
              <a:off x="4618038" y="3940175"/>
              <a:ext cx="107950" cy="107950"/>
            </a:xfrm>
            <a:custGeom>
              <a:avLst/>
              <a:gdLst/>
              <a:ahLst/>
              <a:cxnLst/>
              <a:rect l="l" t="t" r="r" b="b"/>
              <a:pathLst>
                <a:path w="49" h="49" extrusionOk="0">
                  <a:moveTo>
                    <a:pt x="8" y="35"/>
                  </a:moveTo>
                  <a:cubicBezTo>
                    <a:pt x="4" y="39"/>
                    <a:pt x="4" y="39"/>
                    <a:pt x="4" y="39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6" y="42"/>
                    <a:pt x="18" y="43"/>
                    <a:pt x="21" y="43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1" y="43"/>
                    <a:pt x="33" y="42"/>
                    <a:pt x="35" y="41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2" y="33"/>
                    <a:pt x="42" y="31"/>
                    <a:pt x="43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2" y="18"/>
                    <a:pt x="42" y="16"/>
                    <a:pt x="40" y="14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3" y="7"/>
                    <a:pt x="31" y="6"/>
                    <a:pt x="28" y="6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18" y="6"/>
                    <a:pt x="16" y="7"/>
                    <a:pt x="14" y="9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6"/>
                    <a:pt x="6" y="18"/>
                    <a:pt x="6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31"/>
                    <a:pt x="7" y="33"/>
                    <a:pt x="8" y="35"/>
                  </a:cubicBezTo>
                  <a:close/>
                  <a:moveTo>
                    <a:pt x="13" y="25"/>
                  </a:moveTo>
                  <a:cubicBezTo>
                    <a:pt x="13" y="18"/>
                    <a:pt x="18" y="13"/>
                    <a:pt x="24" y="13"/>
                  </a:cubicBezTo>
                  <a:cubicBezTo>
                    <a:pt x="31" y="13"/>
                    <a:pt x="36" y="18"/>
                    <a:pt x="36" y="25"/>
                  </a:cubicBezTo>
                  <a:cubicBezTo>
                    <a:pt x="36" y="31"/>
                    <a:pt x="31" y="36"/>
                    <a:pt x="24" y="36"/>
                  </a:cubicBezTo>
                  <a:cubicBezTo>
                    <a:pt x="18" y="36"/>
                    <a:pt x="13" y="31"/>
                    <a:pt x="13" y="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37"/>
            <p:cNvSpPr/>
            <p:nvPr/>
          </p:nvSpPr>
          <p:spPr>
            <a:xfrm>
              <a:off x="4525963" y="4040188"/>
              <a:ext cx="107950" cy="111125"/>
            </a:xfrm>
            <a:custGeom>
              <a:avLst/>
              <a:gdLst/>
              <a:ahLst/>
              <a:cxnLst/>
              <a:rect l="l" t="t" r="r" b="b"/>
              <a:pathLst>
                <a:path w="49" h="50" extrusionOk="0">
                  <a:moveTo>
                    <a:pt x="28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8" y="6"/>
                    <a:pt x="16" y="7"/>
                    <a:pt x="14" y="8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6"/>
                    <a:pt x="6" y="18"/>
                    <a:pt x="6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31"/>
                    <a:pt x="7" y="33"/>
                    <a:pt x="8" y="3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6" y="42"/>
                    <a:pt x="18" y="43"/>
                    <a:pt x="20" y="44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31" y="43"/>
                    <a:pt x="33" y="42"/>
                    <a:pt x="35" y="41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3"/>
                    <a:pt x="42" y="31"/>
                    <a:pt x="43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2" y="18"/>
                    <a:pt x="41" y="16"/>
                    <a:pt x="40" y="14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3" y="7"/>
                    <a:pt x="31" y="6"/>
                    <a:pt x="28" y="6"/>
                  </a:cubicBezTo>
                  <a:lnTo>
                    <a:pt x="28" y="0"/>
                  </a:lnTo>
                  <a:close/>
                  <a:moveTo>
                    <a:pt x="36" y="25"/>
                  </a:moveTo>
                  <a:cubicBezTo>
                    <a:pt x="36" y="31"/>
                    <a:pt x="31" y="36"/>
                    <a:pt x="24" y="36"/>
                  </a:cubicBezTo>
                  <a:cubicBezTo>
                    <a:pt x="18" y="36"/>
                    <a:pt x="13" y="31"/>
                    <a:pt x="13" y="25"/>
                  </a:cubicBezTo>
                  <a:cubicBezTo>
                    <a:pt x="13" y="18"/>
                    <a:pt x="18" y="13"/>
                    <a:pt x="24" y="13"/>
                  </a:cubicBezTo>
                  <a:cubicBezTo>
                    <a:pt x="30" y="13"/>
                    <a:pt x="36" y="18"/>
                    <a:pt x="36" y="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53" name="Google Shape;35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275" y="3957875"/>
            <a:ext cx="775550" cy="77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2275" y="3957875"/>
            <a:ext cx="775550" cy="775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7"/>
          <p:cNvSpPr txBox="1"/>
          <p:nvPr/>
        </p:nvSpPr>
        <p:spPr>
          <a:xfrm>
            <a:off x="8218450" y="740075"/>
            <a:ext cx="532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15’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6" name="Google Shape;356;p37"/>
          <p:cNvSpPr/>
          <p:nvPr/>
        </p:nvSpPr>
        <p:spPr>
          <a:xfrm>
            <a:off x="8297225" y="185052"/>
            <a:ext cx="375249" cy="504976"/>
          </a:xfrm>
          <a:custGeom>
            <a:avLst/>
            <a:gdLst/>
            <a:ahLst/>
            <a:cxnLst/>
            <a:rect l="l" t="t" r="r" b="b"/>
            <a:pathLst>
              <a:path w="680" h="918" extrusionOk="0">
                <a:moveTo>
                  <a:pt x="608" y="371"/>
                </a:moveTo>
                <a:cubicBezTo>
                  <a:pt x="632" y="347"/>
                  <a:pt x="632" y="347"/>
                  <a:pt x="632" y="347"/>
                </a:cubicBezTo>
                <a:cubicBezTo>
                  <a:pt x="649" y="330"/>
                  <a:pt x="649" y="303"/>
                  <a:pt x="632" y="286"/>
                </a:cubicBezTo>
                <a:cubicBezTo>
                  <a:pt x="616" y="269"/>
                  <a:pt x="588" y="269"/>
                  <a:pt x="571" y="286"/>
                </a:cubicBezTo>
                <a:cubicBezTo>
                  <a:pt x="547" y="310"/>
                  <a:pt x="547" y="310"/>
                  <a:pt x="547" y="310"/>
                </a:cubicBezTo>
                <a:cubicBezTo>
                  <a:pt x="505" y="277"/>
                  <a:pt x="455" y="254"/>
                  <a:pt x="401" y="244"/>
                </a:cubicBezTo>
                <a:cubicBezTo>
                  <a:pt x="442" y="223"/>
                  <a:pt x="470" y="179"/>
                  <a:pt x="470" y="130"/>
                </a:cubicBezTo>
                <a:cubicBezTo>
                  <a:pt x="470" y="58"/>
                  <a:pt x="411" y="0"/>
                  <a:pt x="340" y="0"/>
                </a:cubicBezTo>
                <a:cubicBezTo>
                  <a:pt x="268" y="0"/>
                  <a:pt x="210" y="58"/>
                  <a:pt x="210" y="130"/>
                </a:cubicBezTo>
                <a:cubicBezTo>
                  <a:pt x="210" y="179"/>
                  <a:pt x="238" y="223"/>
                  <a:pt x="279" y="244"/>
                </a:cubicBezTo>
                <a:cubicBezTo>
                  <a:pt x="121" y="273"/>
                  <a:pt x="0" y="412"/>
                  <a:pt x="0" y="578"/>
                </a:cubicBezTo>
                <a:cubicBezTo>
                  <a:pt x="0" y="766"/>
                  <a:pt x="152" y="918"/>
                  <a:pt x="340" y="918"/>
                </a:cubicBezTo>
                <a:cubicBezTo>
                  <a:pt x="527" y="918"/>
                  <a:pt x="680" y="766"/>
                  <a:pt x="680" y="578"/>
                </a:cubicBezTo>
                <a:cubicBezTo>
                  <a:pt x="680" y="500"/>
                  <a:pt x="653" y="429"/>
                  <a:pt x="608" y="371"/>
                </a:cubicBezTo>
                <a:close/>
                <a:moveTo>
                  <a:pt x="245" y="130"/>
                </a:moveTo>
                <a:cubicBezTo>
                  <a:pt x="245" y="77"/>
                  <a:pt x="287" y="35"/>
                  <a:pt x="340" y="35"/>
                </a:cubicBezTo>
                <a:cubicBezTo>
                  <a:pt x="392" y="35"/>
                  <a:pt x="435" y="77"/>
                  <a:pt x="435" y="130"/>
                </a:cubicBezTo>
                <a:cubicBezTo>
                  <a:pt x="435" y="175"/>
                  <a:pt x="404" y="213"/>
                  <a:pt x="361" y="223"/>
                </a:cubicBezTo>
                <a:cubicBezTo>
                  <a:pt x="361" y="181"/>
                  <a:pt x="361" y="181"/>
                  <a:pt x="361" y="181"/>
                </a:cubicBezTo>
                <a:cubicBezTo>
                  <a:pt x="381" y="181"/>
                  <a:pt x="381" y="181"/>
                  <a:pt x="381" y="181"/>
                </a:cubicBezTo>
                <a:cubicBezTo>
                  <a:pt x="381" y="99"/>
                  <a:pt x="381" y="99"/>
                  <a:pt x="381" y="99"/>
                </a:cubicBezTo>
                <a:cubicBezTo>
                  <a:pt x="299" y="99"/>
                  <a:pt x="299" y="99"/>
                  <a:pt x="299" y="99"/>
                </a:cubicBezTo>
                <a:cubicBezTo>
                  <a:pt x="299" y="181"/>
                  <a:pt x="299" y="181"/>
                  <a:pt x="299" y="181"/>
                </a:cubicBezTo>
                <a:cubicBezTo>
                  <a:pt x="318" y="181"/>
                  <a:pt x="318" y="181"/>
                  <a:pt x="318" y="181"/>
                </a:cubicBezTo>
                <a:cubicBezTo>
                  <a:pt x="318" y="223"/>
                  <a:pt x="318" y="223"/>
                  <a:pt x="318" y="223"/>
                </a:cubicBezTo>
                <a:cubicBezTo>
                  <a:pt x="276" y="213"/>
                  <a:pt x="245" y="175"/>
                  <a:pt x="245" y="130"/>
                </a:cubicBezTo>
                <a:close/>
                <a:moveTo>
                  <a:pt x="357" y="848"/>
                </a:moveTo>
                <a:cubicBezTo>
                  <a:pt x="357" y="814"/>
                  <a:pt x="357" y="814"/>
                  <a:pt x="357" y="814"/>
                </a:cubicBezTo>
                <a:cubicBezTo>
                  <a:pt x="357" y="805"/>
                  <a:pt x="349" y="797"/>
                  <a:pt x="340" y="797"/>
                </a:cubicBezTo>
                <a:cubicBezTo>
                  <a:pt x="330" y="797"/>
                  <a:pt x="322" y="805"/>
                  <a:pt x="322" y="814"/>
                </a:cubicBezTo>
                <a:cubicBezTo>
                  <a:pt x="322" y="848"/>
                  <a:pt x="322" y="848"/>
                  <a:pt x="322" y="848"/>
                </a:cubicBezTo>
                <a:cubicBezTo>
                  <a:pt x="187" y="839"/>
                  <a:pt x="79" y="731"/>
                  <a:pt x="70" y="596"/>
                </a:cubicBezTo>
                <a:cubicBezTo>
                  <a:pt x="120" y="596"/>
                  <a:pt x="120" y="596"/>
                  <a:pt x="120" y="596"/>
                </a:cubicBezTo>
                <a:cubicBezTo>
                  <a:pt x="130" y="596"/>
                  <a:pt x="138" y="588"/>
                  <a:pt x="138" y="578"/>
                </a:cubicBezTo>
                <a:cubicBezTo>
                  <a:pt x="138" y="569"/>
                  <a:pt x="130" y="561"/>
                  <a:pt x="120" y="561"/>
                </a:cubicBezTo>
                <a:cubicBezTo>
                  <a:pt x="70" y="561"/>
                  <a:pt x="70" y="561"/>
                  <a:pt x="70" y="561"/>
                </a:cubicBezTo>
                <a:cubicBezTo>
                  <a:pt x="79" y="420"/>
                  <a:pt x="197" y="308"/>
                  <a:pt x="340" y="308"/>
                </a:cubicBezTo>
                <a:cubicBezTo>
                  <a:pt x="483" y="308"/>
                  <a:pt x="600" y="420"/>
                  <a:pt x="609" y="561"/>
                </a:cubicBezTo>
                <a:cubicBezTo>
                  <a:pt x="559" y="561"/>
                  <a:pt x="559" y="561"/>
                  <a:pt x="559" y="561"/>
                </a:cubicBezTo>
                <a:cubicBezTo>
                  <a:pt x="550" y="561"/>
                  <a:pt x="542" y="569"/>
                  <a:pt x="542" y="578"/>
                </a:cubicBezTo>
                <a:cubicBezTo>
                  <a:pt x="542" y="588"/>
                  <a:pt x="550" y="596"/>
                  <a:pt x="559" y="596"/>
                </a:cubicBezTo>
                <a:cubicBezTo>
                  <a:pt x="609" y="596"/>
                  <a:pt x="609" y="596"/>
                  <a:pt x="609" y="596"/>
                </a:cubicBezTo>
                <a:cubicBezTo>
                  <a:pt x="601" y="731"/>
                  <a:pt x="492" y="839"/>
                  <a:pt x="357" y="848"/>
                </a:cubicBezTo>
                <a:close/>
                <a:moveTo>
                  <a:pt x="396" y="611"/>
                </a:moveTo>
                <a:cubicBezTo>
                  <a:pt x="414" y="580"/>
                  <a:pt x="403" y="540"/>
                  <a:pt x="372" y="522"/>
                </a:cubicBezTo>
                <a:cubicBezTo>
                  <a:pt x="362" y="516"/>
                  <a:pt x="351" y="513"/>
                  <a:pt x="340" y="513"/>
                </a:cubicBezTo>
                <a:cubicBezTo>
                  <a:pt x="329" y="513"/>
                  <a:pt x="318" y="516"/>
                  <a:pt x="308" y="522"/>
                </a:cubicBezTo>
                <a:cubicBezTo>
                  <a:pt x="296" y="510"/>
                  <a:pt x="296" y="510"/>
                  <a:pt x="296" y="510"/>
                </a:cubicBezTo>
                <a:cubicBezTo>
                  <a:pt x="289" y="503"/>
                  <a:pt x="278" y="503"/>
                  <a:pt x="272" y="510"/>
                </a:cubicBezTo>
                <a:cubicBezTo>
                  <a:pt x="265" y="517"/>
                  <a:pt x="265" y="528"/>
                  <a:pt x="272" y="535"/>
                </a:cubicBezTo>
                <a:cubicBezTo>
                  <a:pt x="283" y="546"/>
                  <a:pt x="283" y="546"/>
                  <a:pt x="283" y="546"/>
                </a:cubicBezTo>
                <a:cubicBezTo>
                  <a:pt x="266" y="578"/>
                  <a:pt x="276" y="617"/>
                  <a:pt x="307" y="635"/>
                </a:cubicBezTo>
                <a:cubicBezTo>
                  <a:pt x="318" y="641"/>
                  <a:pt x="329" y="644"/>
                  <a:pt x="340" y="644"/>
                </a:cubicBezTo>
                <a:cubicBezTo>
                  <a:pt x="351" y="644"/>
                  <a:pt x="362" y="641"/>
                  <a:pt x="372" y="635"/>
                </a:cubicBezTo>
                <a:cubicBezTo>
                  <a:pt x="481" y="745"/>
                  <a:pt x="481" y="745"/>
                  <a:pt x="481" y="745"/>
                </a:cubicBezTo>
                <a:cubicBezTo>
                  <a:pt x="485" y="748"/>
                  <a:pt x="489" y="750"/>
                  <a:pt x="494" y="750"/>
                </a:cubicBezTo>
                <a:cubicBezTo>
                  <a:pt x="498" y="750"/>
                  <a:pt x="503" y="748"/>
                  <a:pt x="506" y="745"/>
                </a:cubicBezTo>
                <a:cubicBezTo>
                  <a:pt x="513" y="738"/>
                  <a:pt x="513" y="727"/>
                  <a:pt x="506" y="720"/>
                </a:cubicBezTo>
                <a:lnTo>
                  <a:pt x="396" y="611"/>
                </a:lnTo>
                <a:close/>
                <a:moveTo>
                  <a:pt x="366" y="594"/>
                </a:moveTo>
                <a:cubicBezTo>
                  <a:pt x="361" y="603"/>
                  <a:pt x="351" y="609"/>
                  <a:pt x="340" y="609"/>
                </a:cubicBezTo>
                <a:cubicBezTo>
                  <a:pt x="334" y="609"/>
                  <a:pt x="329" y="608"/>
                  <a:pt x="325" y="605"/>
                </a:cubicBezTo>
                <a:cubicBezTo>
                  <a:pt x="310" y="596"/>
                  <a:pt x="305" y="578"/>
                  <a:pt x="314" y="563"/>
                </a:cubicBezTo>
                <a:cubicBezTo>
                  <a:pt x="319" y="554"/>
                  <a:pt x="329" y="548"/>
                  <a:pt x="340" y="548"/>
                </a:cubicBezTo>
                <a:cubicBezTo>
                  <a:pt x="345" y="548"/>
                  <a:pt x="350" y="549"/>
                  <a:pt x="355" y="552"/>
                </a:cubicBezTo>
                <a:cubicBezTo>
                  <a:pt x="362" y="556"/>
                  <a:pt x="367" y="563"/>
                  <a:pt x="369" y="571"/>
                </a:cubicBezTo>
                <a:cubicBezTo>
                  <a:pt x="371" y="578"/>
                  <a:pt x="370" y="587"/>
                  <a:pt x="366" y="594"/>
                </a:cubicBezTo>
                <a:close/>
                <a:moveTo>
                  <a:pt x="308" y="426"/>
                </a:moveTo>
                <a:cubicBezTo>
                  <a:pt x="308" y="413"/>
                  <a:pt x="316" y="401"/>
                  <a:pt x="328" y="397"/>
                </a:cubicBezTo>
                <a:cubicBezTo>
                  <a:pt x="420" y="345"/>
                  <a:pt x="420" y="345"/>
                  <a:pt x="420" y="345"/>
                </a:cubicBezTo>
                <a:cubicBezTo>
                  <a:pt x="369" y="438"/>
                  <a:pt x="369" y="438"/>
                  <a:pt x="369" y="438"/>
                </a:cubicBezTo>
                <a:cubicBezTo>
                  <a:pt x="364" y="449"/>
                  <a:pt x="353" y="457"/>
                  <a:pt x="340" y="457"/>
                </a:cubicBezTo>
                <a:cubicBezTo>
                  <a:pt x="322" y="457"/>
                  <a:pt x="308" y="443"/>
                  <a:pt x="308" y="42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8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GB"/>
              <a:t>A first attempt for the model: feedback and brainstorming</a:t>
            </a:r>
            <a:endParaRPr/>
          </a:p>
        </p:txBody>
      </p:sp>
      <p:sp>
        <p:nvSpPr>
          <p:cNvPr id="362" name="Google Shape;362;p38"/>
          <p:cNvSpPr txBox="1"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endParaRPr sz="1400">
              <a:solidFill>
                <a:srgbClr val="4C4C4C"/>
              </a:solidFill>
            </a:endParaRPr>
          </a:p>
        </p:txBody>
      </p:sp>
      <p:sp>
        <p:nvSpPr>
          <p:cNvPr id="363" name="Google Shape;363;p38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39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290225" y="0"/>
            <a:ext cx="88537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9"/>
          <p:cNvSpPr txBox="1"/>
          <p:nvPr/>
        </p:nvSpPr>
        <p:spPr>
          <a:xfrm>
            <a:off x="628650" y="273850"/>
            <a:ext cx="82596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b="1"/>
              <a:t>Use case storyline</a:t>
            </a:r>
            <a:endParaRPr sz="2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9"/>
          <p:cNvSpPr/>
          <p:nvPr/>
        </p:nvSpPr>
        <p:spPr>
          <a:xfrm>
            <a:off x="703075" y="1230475"/>
            <a:ext cx="8096400" cy="30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600">
                <a:solidFill>
                  <a:schemeClr val="dk1"/>
                </a:solidFill>
              </a:rPr>
              <a:t>A government institution in Madrid would like to monitor the air quality of the city by measuring substances in the air on different locations throughout the city.</a:t>
            </a:r>
            <a:br>
              <a:rPr lang="en-GB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</a:rPr>
              <a:t>To accomplish this, they have placed several </a:t>
            </a:r>
            <a:r>
              <a:rPr lang="en-GB" sz="1600" b="1">
                <a:solidFill>
                  <a:schemeClr val="dk1"/>
                </a:solidFill>
              </a:rPr>
              <a:t>sensors </a:t>
            </a:r>
            <a:r>
              <a:rPr lang="en-GB" sz="1600">
                <a:solidFill>
                  <a:schemeClr val="dk1"/>
                </a:solidFill>
              </a:rPr>
              <a:t>across the city to capture the required air quality data.</a:t>
            </a:r>
            <a:br>
              <a:rPr lang="en-GB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</a:rPr>
              <a:t>The institution would like to measure data such as CO- and SO2-concentration but also needs accurate weather information like precipitation, relative humidity, wind direction, wind speed and temperature.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0"/>
          <p:cNvPicPr preferRelativeResize="0"/>
          <p:nvPr/>
        </p:nvPicPr>
        <p:blipFill rotWithShape="1">
          <a:blip r:embed="rId3">
            <a:alphaModFix amt="10000"/>
          </a:blip>
          <a:srcRect l="44900"/>
          <a:stretch/>
        </p:blipFill>
        <p:spPr>
          <a:xfrm>
            <a:off x="4893575" y="0"/>
            <a:ext cx="425043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0"/>
          <p:cNvSpPr txBox="1"/>
          <p:nvPr/>
        </p:nvSpPr>
        <p:spPr>
          <a:xfrm>
            <a:off x="628650" y="273850"/>
            <a:ext cx="82596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/>
              <a:t>Use case storyline</a:t>
            </a:r>
            <a:br>
              <a:rPr lang="en-GB" sz="2900" b="1"/>
            </a:br>
            <a:r>
              <a:rPr lang="en-GB" i="1"/>
              <a:t>Simplified version of the class model</a:t>
            </a:r>
            <a:endParaRPr i="1" u="none" strike="noStrike" cap="none">
              <a:solidFill>
                <a:srgbClr val="000000"/>
              </a:solidFill>
            </a:endParaRPr>
          </a:p>
        </p:txBody>
      </p:sp>
      <p:sp>
        <p:nvSpPr>
          <p:cNvPr id="377" name="Google Shape;377;p40"/>
          <p:cNvSpPr/>
          <p:nvPr/>
        </p:nvSpPr>
        <p:spPr>
          <a:xfrm>
            <a:off x="1442900" y="2596388"/>
            <a:ext cx="1863000" cy="55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378" name="Google Shape;378;p40"/>
          <p:cNvSpPr/>
          <p:nvPr/>
        </p:nvSpPr>
        <p:spPr>
          <a:xfrm>
            <a:off x="1442900" y="2281988"/>
            <a:ext cx="1863000" cy="3144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</a:rPr>
              <a:t>Observation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379" name="Google Shape;379;p40"/>
          <p:cNvSpPr/>
          <p:nvPr/>
        </p:nvSpPr>
        <p:spPr>
          <a:xfrm>
            <a:off x="5474050" y="1856600"/>
            <a:ext cx="3450600" cy="29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Observation information</a:t>
            </a:r>
            <a:endParaRPr sz="12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activity of observing</a:t>
            </a:r>
            <a:endParaRPr sz="1200">
              <a:solidFill>
                <a:schemeClr val="dk1"/>
              </a:solidFill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At what time?</a:t>
            </a:r>
            <a:endParaRPr sz="1200">
              <a:solidFill>
                <a:schemeClr val="dk1"/>
              </a:solidFill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Observation parameters?</a:t>
            </a:r>
            <a:endParaRPr sz="1200">
              <a:solidFill>
                <a:schemeClr val="dk1"/>
              </a:solidFill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...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80" name="Google Shape;380;p40"/>
          <p:cNvSpPr/>
          <p:nvPr/>
        </p:nvSpPr>
        <p:spPr>
          <a:xfrm>
            <a:off x="6742997" y="976571"/>
            <a:ext cx="483900" cy="143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381" name="Google Shape;381;p40"/>
          <p:cNvSpPr/>
          <p:nvPr/>
        </p:nvSpPr>
        <p:spPr>
          <a:xfrm>
            <a:off x="6742997" y="894874"/>
            <a:ext cx="483900" cy="816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382" name="Google Shape;382;p40"/>
          <p:cNvSpPr/>
          <p:nvPr/>
        </p:nvSpPr>
        <p:spPr>
          <a:xfrm>
            <a:off x="6216500" y="64563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383" name="Google Shape;383;p40"/>
          <p:cNvSpPr/>
          <p:nvPr/>
        </p:nvSpPr>
        <p:spPr>
          <a:xfrm>
            <a:off x="6216500" y="571963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384" name="Google Shape;384;p40"/>
          <p:cNvSpPr/>
          <p:nvPr/>
        </p:nvSpPr>
        <p:spPr>
          <a:xfrm>
            <a:off x="7397450" y="972698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385" name="Google Shape;385;p40"/>
          <p:cNvSpPr/>
          <p:nvPr/>
        </p:nvSpPr>
        <p:spPr>
          <a:xfrm>
            <a:off x="7397450" y="899025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386" name="Google Shape;386;p40"/>
          <p:cNvSpPr/>
          <p:nvPr/>
        </p:nvSpPr>
        <p:spPr>
          <a:xfrm>
            <a:off x="6795950" y="653373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387" name="Google Shape;387;p40"/>
          <p:cNvSpPr/>
          <p:nvPr/>
        </p:nvSpPr>
        <p:spPr>
          <a:xfrm>
            <a:off x="6795950" y="579700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388" name="Google Shape;388;p40"/>
          <p:cNvSpPr/>
          <p:nvPr/>
        </p:nvSpPr>
        <p:spPr>
          <a:xfrm>
            <a:off x="6795950" y="127533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389" name="Google Shape;389;p40"/>
          <p:cNvSpPr/>
          <p:nvPr/>
        </p:nvSpPr>
        <p:spPr>
          <a:xfrm>
            <a:off x="6795950" y="1201663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390" name="Google Shape;390;p40"/>
          <p:cNvSpPr/>
          <p:nvPr/>
        </p:nvSpPr>
        <p:spPr>
          <a:xfrm>
            <a:off x="7397450" y="127523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391" name="Google Shape;391;p40"/>
          <p:cNvSpPr/>
          <p:nvPr/>
        </p:nvSpPr>
        <p:spPr>
          <a:xfrm>
            <a:off x="7397450" y="1201563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392" name="Google Shape;392;p40"/>
          <p:cNvSpPr/>
          <p:nvPr/>
        </p:nvSpPr>
        <p:spPr>
          <a:xfrm>
            <a:off x="7397450" y="64563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393" name="Google Shape;393;p40"/>
          <p:cNvSpPr/>
          <p:nvPr/>
        </p:nvSpPr>
        <p:spPr>
          <a:xfrm>
            <a:off x="7397450" y="571963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394" name="Google Shape;394;p40"/>
          <p:cNvSpPr/>
          <p:nvPr/>
        </p:nvSpPr>
        <p:spPr>
          <a:xfrm>
            <a:off x="6216500" y="97628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395" name="Google Shape;395;p40"/>
          <p:cNvSpPr/>
          <p:nvPr/>
        </p:nvSpPr>
        <p:spPr>
          <a:xfrm>
            <a:off x="6216500" y="902613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cxnSp>
        <p:nvCxnSpPr>
          <p:cNvPr id="396" name="Google Shape;396;p40"/>
          <p:cNvCxnSpPr>
            <a:stCxn id="381" idx="0"/>
            <a:endCxn id="386" idx="2"/>
          </p:cNvCxnSpPr>
          <p:nvPr/>
        </p:nvCxnSpPr>
        <p:spPr>
          <a:xfrm rot="10800000">
            <a:off x="6984947" y="782674"/>
            <a:ext cx="0" cy="11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7" name="Google Shape;397;p40"/>
          <p:cNvCxnSpPr/>
          <p:nvPr/>
        </p:nvCxnSpPr>
        <p:spPr>
          <a:xfrm>
            <a:off x="6984950" y="57970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8" name="Google Shape;398;p40"/>
          <p:cNvCxnSpPr>
            <a:stCxn id="380" idx="2"/>
            <a:endCxn id="389" idx="0"/>
          </p:cNvCxnSpPr>
          <p:nvPr/>
        </p:nvCxnSpPr>
        <p:spPr>
          <a:xfrm>
            <a:off x="6984947" y="1119971"/>
            <a:ext cx="0" cy="8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40"/>
          <p:cNvCxnSpPr>
            <a:stCxn id="381" idx="1"/>
          </p:cNvCxnSpPr>
          <p:nvPr/>
        </p:nvCxnSpPr>
        <p:spPr>
          <a:xfrm rot="10800000">
            <a:off x="6677297" y="935674"/>
            <a:ext cx="6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0" name="Google Shape;400;p40"/>
          <p:cNvCxnSpPr/>
          <p:nvPr/>
        </p:nvCxnSpPr>
        <p:spPr>
          <a:xfrm>
            <a:off x="6682850" y="610550"/>
            <a:ext cx="0" cy="3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1" name="Google Shape;401;p40"/>
          <p:cNvCxnSpPr>
            <a:stCxn id="383" idx="3"/>
          </p:cNvCxnSpPr>
          <p:nvPr/>
        </p:nvCxnSpPr>
        <p:spPr>
          <a:xfrm>
            <a:off x="6594500" y="608713"/>
            <a:ext cx="9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2" name="Google Shape;402;p40"/>
          <p:cNvCxnSpPr>
            <a:stCxn id="381" idx="3"/>
            <a:endCxn id="385" idx="1"/>
          </p:cNvCxnSpPr>
          <p:nvPr/>
        </p:nvCxnSpPr>
        <p:spPr>
          <a:xfrm>
            <a:off x="7226897" y="935674"/>
            <a:ext cx="17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40"/>
          <p:cNvCxnSpPr>
            <a:stCxn id="393" idx="1"/>
          </p:cNvCxnSpPr>
          <p:nvPr/>
        </p:nvCxnSpPr>
        <p:spPr>
          <a:xfrm rot="10800000">
            <a:off x="7323050" y="608713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40"/>
          <p:cNvCxnSpPr>
            <a:stCxn id="391" idx="1"/>
          </p:cNvCxnSpPr>
          <p:nvPr/>
        </p:nvCxnSpPr>
        <p:spPr>
          <a:xfrm rot="10800000">
            <a:off x="7326650" y="1238313"/>
            <a:ext cx="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40"/>
          <p:cNvCxnSpPr/>
          <p:nvPr/>
        </p:nvCxnSpPr>
        <p:spPr>
          <a:xfrm>
            <a:off x="7323000" y="606850"/>
            <a:ext cx="0" cy="63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6" name="Google Shape;406;p40"/>
          <p:cNvCxnSpPr>
            <a:stCxn id="395" idx="0"/>
            <a:endCxn id="382" idx="2"/>
          </p:cNvCxnSpPr>
          <p:nvPr/>
        </p:nvCxnSpPr>
        <p:spPr>
          <a:xfrm rot="10800000">
            <a:off x="6405500" y="774813"/>
            <a:ext cx="0" cy="12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Purpose of today</a:t>
            </a:r>
            <a:endParaRPr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3"/>
          <p:cNvSpPr/>
          <p:nvPr/>
        </p:nvSpPr>
        <p:spPr>
          <a:xfrm>
            <a:off x="628651" y="1472917"/>
            <a:ext cx="8073510" cy="763846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</a:rPr>
              <a:t>Reviewing the use case</a:t>
            </a: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b="1">
                <a:solidFill>
                  <a:schemeClr val="dk1"/>
                </a:solidFill>
              </a:rPr>
              <a:t>and brainstorm on the data model</a:t>
            </a:r>
            <a:endParaRPr/>
          </a:p>
        </p:txBody>
      </p:sp>
      <p:sp>
        <p:nvSpPr>
          <p:cNvPr id="147" name="Google Shape;147;p23"/>
          <p:cNvSpPr/>
          <p:nvPr/>
        </p:nvSpPr>
        <p:spPr>
          <a:xfrm>
            <a:off x="560050" y="3323125"/>
            <a:ext cx="24873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</a:rPr>
              <a:t>Give a recap of the business workshop</a:t>
            </a:r>
            <a:endParaRPr/>
          </a:p>
        </p:txBody>
      </p:sp>
      <p:sp>
        <p:nvSpPr>
          <p:cNvPr id="148" name="Google Shape;148;p23"/>
          <p:cNvSpPr/>
          <p:nvPr/>
        </p:nvSpPr>
        <p:spPr>
          <a:xfrm>
            <a:off x="3292500" y="3323125"/>
            <a:ext cx="25590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</a:rPr>
              <a:t>Presentation and discussion on the </a:t>
            </a:r>
            <a:endParaRPr b="1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</a:rPr>
              <a:t>use case</a:t>
            </a:r>
            <a:endParaRPr/>
          </a:p>
        </p:txBody>
      </p:sp>
      <p:sp>
        <p:nvSpPr>
          <p:cNvPr id="149" name="Google Shape;149;p23"/>
          <p:cNvSpPr/>
          <p:nvPr/>
        </p:nvSpPr>
        <p:spPr>
          <a:xfrm>
            <a:off x="6096650" y="3323125"/>
            <a:ext cx="25590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</a:rPr>
              <a:t>First brainstorm and discussion on the data model with a focus on the observations</a:t>
            </a:r>
            <a:endParaRPr/>
          </a:p>
        </p:txBody>
      </p:sp>
      <p:grpSp>
        <p:nvGrpSpPr>
          <p:cNvPr id="150" name="Google Shape;150;p23"/>
          <p:cNvGrpSpPr/>
          <p:nvPr/>
        </p:nvGrpSpPr>
        <p:grpSpPr>
          <a:xfrm>
            <a:off x="1575100" y="2735905"/>
            <a:ext cx="457199" cy="451340"/>
            <a:chOff x="1684338" y="1958975"/>
            <a:chExt cx="123825" cy="122238"/>
          </a:xfrm>
        </p:grpSpPr>
        <p:sp>
          <p:nvSpPr>
            <p:cNvPr id="151" name="Google Shape;151;p23"/>
            <p:cNvSpPr/>
            <p:nvPr/>
          </p:nvSpPr>
          <p:spPr>
            <a:xfrm>
              <a:off x="1684338" y="1958975"/>
              <a:ext cx="123825" cy="122238"/>
            </a:xfrm>
            <a:custGeom>
              <a:avLst/>
              <a:gdLst/>
              <a:ahLst/>
              <a:cxnLst/>
              <a:rect l="l" t="t" r="r" b="b"/>
              <a:pathLst>
                <a:path w="78" h="77" extrusionOk="0">
                  <a:moveTo>
                    <a:pt x="0" y="0"/>
                  </a:moveTo>
                  <a:lnTo>
                    <a:pt x="0" y="77"/>
                  </a:lnTo>
                  <a:lnTo>
                    <a:pt x="78" y="77"/>
                  </a:lnTo>
                  <a:lnTo>
                    <a:pt x="78" y="0"/>
                  </a:lnTo>
                  <a:lnTo>
                    <a:pt x="0" y="0"/>
                  </a:lnTo>
                  <a:close/>
                  <a:moveTo>
                    <a:pt x="74" y="74"/>
                  </a:moveTo>
                  <a:lnTo>
                    <a:pt x="3" y="74"/>
                  </a:lnTo>
                  <a:lnTo>
                    <a:pt x="3" y="3"/>
                  </a:lnTo>
                  <a:lnTo>
                    <a:pt x="74" y="3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3"/>
            <p:cNvSpPr/>
            <p:nvPr/>
          </p:nvSpPr>
          <p:spPr>
            <a:xfrm>
              <a:off x="1704975" y="1971675"/>
              <a:ext cx="49213" cy="85725"/>
            </a:xfrm>
            <a:custGeom>
              <a:avLst/>
              <a:gdLst/>
              <a:ahLst/>
              <a:cxnLst/>
              <a:rect l="l" t="t" r="r" b="b"/>
              <a:pathLst>
                <a:path w="229" h="398" extrusionOk="0">
                  <a:moveTo>
                    <a:pt x="24" y="226"/>
                  </a:moveTo>
                  <a:cubicBezTo>
                    <a:pt x="24" y="136"/>
                    <a:pt x="95" y="63"/>
                    <a:pt x="184" y="60"/>
                  </a:cubicBezTo>
                  <a:cubicBezTo>
                    <a:pt x="163" y="80"/>
                    <a:pt x="163" y="80"/>
                    <a:pt x="163" y="80"/>
                  </a:cubicBezTo>
                  <a:cubicBezTo>
                    <a:pt x="181" y="97"/>
                    <a:pt x="181" y="97"/>
                    <a:pt x="181" y="97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63" y="17"/>
                    <a:pt x="163" y="17"/>
                    <a:pt x="163" y="17"/>
                  </a:cubicBezTo>
                  <a:cubicBezTo>
                    <a:pt x="181" y="35"/>
                    <a:pt x="181" y="35"/>
                    <a:pt x="181" y="35"/>
                  </a:cubicBezTo>
                  <a:cubicBezTo>
                    <a:pt x="80" y="40"/>
                    <a:pt x="0" y="124"/>
                    <a:pt x="0" y="226"/>
                  </a:cubicBezTo>
                  <a:cubicBezTo>
                    <a:pt x="0" y="301"/>
                    <a:pt x="44" y="367"/>
                    <a:pt x="107" y="398"/>
                  </a:cubicBezTo>
                  <a:cubicBezTo>
                    <a:pt x="115" y="374"/>
                    <a:pt x="115" y="374"/>
                    <a:pt x="115" y="374"/>
                  </a:cubicBezTo>
                  <a:cubicBezTo>
                    <a:pt x="61" y="346"/>
                    <a:pt x="24" y="290"/>
                    <a:pt x="24" y="226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3"/>
            <p:cNvSpPr/>
            <p:nvPr/>
          </p:nvSpPr>
          <p:spPr>
            <a:xfrm>
              <a:off x="1736725" y="1982788"/>
              <a:ext cx="49213" cy="85725"/>
            </a:xfrm>
            <a:custGeom>
              <a:avLst/>
              <a:gdLst/>
              <a:ahLst/>
              <a:cxnLst/>
              <a:rect l="l" t="t" r="r" b="b"/>
              <a:pathLst>
                <a:path w="234" h="401" extrusionOk="0">
                  <a:moveTo>
                    <a:pt x="234" y="175"/>
                  </a:moveTo>
                  <a:cubicBezTo>
                    <a:pt x="234" y="96"/>
                    <a:pt x="186" y="29"/>
                    <a:pt x="119" y="0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69" y="49"/>
                    <a:pt x="209" y="108"/>
                    <a:pt x="209" y="175"/>
                  </a:cubicBezTo>
                  <a:cubicBezTo>
                    <a:pt x="209" y="265"/>
                    <a:pt x="136" y="339"/>
                    <a:pt x="46" y="341"/>
                  </a:cubicBezTo>
                  <a:cubicBezTo>
                    <a:pt x="67" y="321"/>
                    <a:pt x="67" y="321"/>
                    <a:pt x="67" y="321"/>
                  </a:cubicBezTo>
                  <a:cubicBezTo>
                    <a:pt x="49" y="303"/>
                    <a:pt x="49" y="303"/>
                    <a:pt x="49" y="303"/>
                  </a:cubicBezTo>
                  <a:cubicBezTo>
                    <a:pt x="0" y="352"/>
                    <a:pt x="0" y="352"/>
                    <a:pt x="0" y="352"/>
                  </a:cubicBezTo>
                  <a:cubicBezTo>
                    <a:pt x="49" y="401"/>
                    <a:pt x="49" y="401"/>
                    <a:pt x="49" y="401"/>
                  </a:cubicBezTo>
                  <a:cubicBezTo>
                    <a:pt x="67" y="383"/>
                    <a:pt x="67" y="383"/>
                    <a:pt x="67" y="383"/>
                  </a:cubicBezTo>
                  <a:cubicBezTo>
                    <a:pt x="49" y="366"/>
                    <a:pt x="49" y="366"/>
                    <a:pt x="49" y="366"/>
                  </a:cubicBezTo>
                  <a:cubicBezTo>
                    <a:pt x="151" y="362"/>
                    <a:pt x="234" y="278"/>
                    <a:pt x="234" y="175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" name="Google Shape;154;p23"/>
          <p:cNvSpPr/>
          <p:nvPr/>
        </p:nvSpPr>
        <p:spPr>
          <a:xfrm>
            <a:off x="4343400" y="27329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346" h="346" extrusionOk="0">
                <a:moveTo>
                  <a:pt x="0" y="0"/>
                </a:moveTo>
                <a:cubicBezTo>
                  <a:pt x="0" y="346"/>
                  <a:pt x="0" y="346"/>
                  <a:pt x="0" y="346"/>
                </a:cubicBezTo>
                <a:cubicBezTo>
                  <a:pt x="346" y="346"/>
                  <a:pt x="346" y="346"/>
                  <a:pt x="346" y="346"/>
                </a:cubicBezTo>
                <a:cubicBezTo>
                  <a:pt x="346" y="0"/>
                  <a:pt x="346" y="0"/>
                  <a:pt x="346" y="0"/>
                </a:cubicBezTo>
                <a:lnTo>
                  <a:pt x="0" y="0"/>
                </a:lnTo>
                <a:close/>
                <a:moveTo>
                  <a:pt x="332" y="331"/>
                </a:moveTo>
                <a:cubicBezTo>
                  <a:pt x="15" y="331"/>
                  <a:pt x="15" y="331"/>
                  <a:pt x="15" y="331"/>
                </a:cubicBezTo>
                <a:cubicBezTo>
                  <a:pt x="15" y="15"/>
                  <a:pt x="15" y="15"/>
                  <a:pt x="15" y="15"/>
                </a:cubicBezTo>
                <a:cubicBezTo>
                  <a:pt x="332" y="15"/>
                  <a:pt x="332" y="15"/>
                  <a:pt x="332" y="15"/>
                </a:cubicBezTo>
                <a:lnTo>
                  <a:pt x="332" y="331"/>
                </a:lnTo>
                <a:close/>
                <a:moveTo>
                  <a:pt x="80" y="145"/>
                </a:moveTo>
                <a:cubicBezTo>
                  <a:pt x="32" y="239"/>
                  <a:pt x="32" y="239"/>
                  <a:pt x="32" y="239"/>
                </a:cubicBezTo>
                <a:cubicBezTo>
                  <a:pt x="127" y="239"/>
                  <a:pt x="127" y="239"/>
                  <a:pt x="127" y="239"/>
                </a:cubicBezTo>
                <a:lnTo>
                  <a:pt x="80" y="145"/>
                </a:lnTo>
                <a:close/>
                <a:moveTo>
                  <a:pt x="80" y="178"/>
                </a:moveTo>
                <a:cubicBezTo>
                  <a:pt x="103" y="224"/>
                  <a:pt x="103" y="224"/>
                  <a:pt x="103" y="224"/>
                </a:cubicBezTo>
                <a:cubicBezTo>
                  <a:pt x="56" y="224"/>
                  <a:pt x="56" y="224"/>
                  <a:pt x="56" y="224"/>
                </a:cubicBezTo>
                <a:lnTo>
                  <a:pt x="80" y="178"/>
                </a:lnTo>
                <a:close/>
                <a:moveTo>
                  <a:pt x="219" y="195"/>
                </a:moveTo>
                <a:cubicBezTo>
                  <a:pt x="315" y="195"/>
                  <a:pt x="315" y="195"/>
                  <a:pt x="315" y="195"/>
                </a:cubicBezTo>
                <a:cubicBezTo>
                  <a:pt x="267" y="101"/>
                  <a:pt x="267" y="101"/>
                  <a:pt x="267" y="101"/>
                </a:cubicBezTo>
                <a:lnTo>
                  <a:pt x="219" y="195"/>
                </a:lnTo>
                <a:close/>
                <a:moveTo>
                  <a:pt x="243" y="180"/>
                </a:moveTo>
                <a:cubicBezTo>
                  <a:pt x="267" y="133"/>
                  <a:pt x="267" y="133"/>
                  <a:pt x="267" y="133"/>
                </a:cubicBezTo>
                <a:cubicBezTo>
                  <a:pt x="291" y="180"/>
                  <a:pt x="291" y="180"/>
                  <a:pt x="291" y="180"/>
                </a:cubicBezTo>
                <a:lnTo>
                  <a:pt x="243" y="180"/>
                </a:lnTo>
                <a:close/>
                <a:moveTo>
                  <a:pt x="83" y="104"/>
                </a:moveTo>
                <a:cubicBezTo>
                  <a:pt x="136" y="95"/>
                  <a:pt x="136" y="95"/>
                  <a:pt x="136" y="95"/>
                </a:cubicBezTo>
                <a:cubicBezTo>
                  <a:pt x="140" y="107"/>
                  <a:pt x="151" y="116"/>
                  <a:pt x="164" y="119"/>
                </a:cubicBezTo>
                <a:cubicBezTo>
                  <a:pt x="164" y="295"/>
                  <a:pt x="164" y="295"/>
                  <a:pt x="164" y="295"/>
                </a:cubicBezTo>
                <a:cubicBezTo>
                  <a:pt x="120" y="295"/>
                  <a:pt x="120" y="295"/>
                  <a:pt x="120" y="295"/>
                </a:cubicBezTo>
                <a:cubicBezTo>
                  <a:pt x="120" y="310"/>
                  <a:pt x="120" y="310"/>
                  <a:pt x="120" y="310"/>
                </a:cubicBezTo>
                <a:cubicBezTo>
                  <a:pt x="227" y="310"/>
                  <a:pt x="227" y="310"/>
                  <a:pt x="227" y="310"/>
                </a:cubicBezTo>
                <a:cubicBezTo>
                  <a:pt x="227" y="295"/>
                  <a:pt x="227" y="295"/>
                  <a:pt x="227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119"/>
                  <a:pt x="179" y="119"/>
                  <a:pt x="179" y="119"/>
                </a:cubicBezTo>
                <a:cubicBezTo>
                  <a:pt x="197" y="115"/>
                  <a:pt x="210" y="100"/>
                  <a:pt x="210" y="81"/>
                </a:cubicBezTo>
                <a:cubicBezTo>
                  <a:pt x="210" y="81"/>
                  <a:pt x="210" y="81"/>
                  <a:pt x="210" y="81"/>
                </a:cubicBezTo>
                <a:cubicBezTo>
                  <a:pt x="260" y="71"/>
                  <a:pt x="260" y="71"/>
                  <a:pt x="260" y="71"/>
                </a:cubicBezTo>
                <a:cubicBezTo>
                  <a:pt x="260" y="81"/>
                  <a:pt x="260" y="81"/>
                  <a:pt x="260" y="81"/>
                </a:cubicBezTo>
                <a:cubicBezTo>
                  <a:pt x="275" y="81"/>
                  <a:pt x="275" y="81"/>
                  <a:pt x="275" y="81"/>
                </a:cubicBezTo>
                <a:cubicBezTo>
                  <a:pt x="275" y="54"/>
                  <a:pt x="275" y="54"/>
                  <a:pt x="275" y="54"/>
                </a:cubicBezTo>
                <a:cubicBezTo>
                  <a:pt x="207" y="66"/>
                  <a:pt x="207" y="66"/>
                  <a:pt x="207" y="66"/>
                </a:cubicBezTo>
                <a:cubicBezTo>
                  <a:pt x="201" y="52"/>
                  <a:pt x="187" y="43"/>
                  <a:pt x="172" y="43"/>
                </a:cubicBezTo>
                <a:cubicBezTo>
                  <a:pt x="151" y="43"/>
                  <a:pt x="134" y="59"/>
                  <a:pt x="133" y="80"/>
                </a:cubicBezTo>
                <a:cubicBezTo>
                  <a:pt x="68" y="92"/>
                  <a:pt x="68" y="92"/>
                  <a:pt x="68" y="92"/>
                </a:cubicBezTo>
                <a:cubicBezTo>
                  <a:pt x="68" y="121"/>
                  <a:pt x="68" y="121"/>
                  <a:pt x="68" y="121"/>
                </a:cubicBezTo>
                <a:cubicBezTo>
                  <a:pt x="83" y="121"/>
                  <a:pt x="83" y="121"/>
                  <a:pt x="83" y="121"/>
                </a:cubicBezTo>
                <a:lnTo>
                  <a:pt x="83" y="104"/>
                </a:lnTo>
                <a:close/>
                <a:moveTo>
                  <a:pt x="172" y="58"/>
                </a:moveTo>
                <a:cubicBezTo>
                  <a:pt x="185" y="58"/>
                  <a:pt x="195" y="68"/>
                  <a:pt x="195" y="81"/>
                </a:cubicBezTo>
                <a:cubicBezTo>
                  <a:pt x="195" y="94"/>
                  <a:pt x="185" y="105"/>
                  <a:pt x="172" y="105"/>
                </a:cubicBezTo>
                <a:cubicBezTo>
                  <a:pt x="159" y="105"/>
                  <a:pt x="148" y="94"/>
                  <a:pt x="148" y="81"/>
                </a:cubicBezTo>
                <a:cubicBezTo>
                  <a:pt x="148" y="68"/>
                  <a:pt x="159" y="58"/>
                  <a:pt x="172" y="58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D04A0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5" name="Google Shape;155;p23"/>
          <p:cNvGrpSpPr/>
          <p:nvPr/>
        </p:nvGrpSpPr>
        <p:grpSpPr>
          <a:xfrm>
            <a:off x="7147575" y="2732997"/>
            <a:ext cx="457150" cy="457157"/>
            <a:chOff x="4143375" y="39688"/>
            <a:chExt cx="1338263" cy="1339849"/>
          </a:xfrm>
        </p:grpSpPr>
        <p:sp>
          <p:nvSpPr>
            <p:cNvPr id="156" name="Google Shape;156;p23"/>
            <p:cNvSpPr/>
            <p:nvPr/>
          </p:nvSpPr>
          <p:spPr>
            <a:xfrm>
              <a:off x="4143375" y="39688"/>
              <a:ext cx="1338263" cy="1339849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0" y="0"/>
                  </a:moveTo>
                  <a:cubicBezTo>
                    <a:pt x="0" y="576"/>
                    <a:pt x="0" y="576"/>
                    <a:pt x="0" y="576"/>
                  </a:cubicBezTo>
                  <a:cubicBezTo>
                    <a:pt x="179" y="576"/>
                    <a:pt x="179" y="576"/>
                    <a:pt x="179" y="576"/>
                  </a:cubicBezTo>
                  <a:cubicBezTo>
                    <a:pt x="179" y="411"/>
                    <a:pt x="179" y="411"/>
                    <a:pt x="179" y="411"/>
                  </a:cubicBezTo>
                  <a:cubicBezTo>
                    <a:pt x="174" y="407"/>
                    <a:pt x="174" y="407"/>
                    <a:pt x="174" y="407"/>
                  </a:cubicBezTo>
                  <a:cubicBezTo>
                    <a:pt x="130" y="375"/>
                    <a:pt x="104" y="324"/>
                    <a:pt x="104" y="270"/>
                  </a:cubicBezTo>
                  <a:cubicBezTo>
                    <a:pt x="104" y="191"/>
                    <a:pt x="166" y="120"/>
                    <a:pt x="248" y="104"/>
                  </a:cubicBezTo>
                  <a:cubicBezTo>
                    <a:pt x="248" y="104"/>
                    <a:pt x="263" y="100"/>
                    <a:pt x="285" y="100"/>
                  </a:cubicBezTo>
                  <a:cubicBezTo>
                    <a:pt x="311" y="100"/>
                    <a:pt x="329" y="105"/>
                    <a:pt x="329" y="105"/>
                  </a:cubicBezTo>
                  <a:cubicBezTo>
                    <a:pt x="420" y="126"/>
                    <a:pt x="448" y="216"/>
                    <a:pt x="478" y="311"/>
                  </a:cubicBezTo>
                  <a:cubicBezTo>
                    <a:pt x="481" y="320"/>
                    <a:pt x="484" y="329"/>
                    <a:pt x="486" y="337"/>
                  </a:cubicBezTo>
                  <a:cubicBezTo>
                    <a:pt x="435" y="337"/>
                    <a:pt x="435" y="337"/>
                    <a:pt x="435" y="337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30"/>
                    <a:pt x="415" y="450"/>
                    <a:pt x="391" y="450"/>
                  </a:cubicBezTo>
                  <a:cubicBezTo>
                    <a:pt x="341" y="450"/>
                    <a:pt x="341" y="450"/>
                    <a:pt x="341" y="450"/>
                  </a:cubicBezTo>
                  <a:cubicBezTo>
                    <a:pt x="341" y="576"/>
                    <a:pt x="341" y="576"/>
                    <a:pt x="341" y="576"/>
                  </a:cubicBezTo>
                  <a:cubicBezTo>
                    <a:pt x="576" y="576"/>
                    <a:pt x="576" y="576"/>
                    <a:pt x="576" y="576"/>
                  </a:cubicBezTo>
                  <a:cubicBezTo>
                    <a:pt x="576" y="0"/>
                    <a:pt x="576" y="0"/>
                    <a:pt x="576" y="0"/>
                  </a:cubicBezTo>
                  <a:lnTo>
                    <a:pt x="0" y="0"/>
                  </a:lnTo>
                  <a:close/>
                  <a:moveTo>
                    <a:pt x="551" y="551"/>
                  </a:moveTo>
                  <a:cubicBezTo>
                    <a:pt x="366" y="551"/>
                    <a:pt x="366" y="551"/>
                    <a:pt x="366" y="551"/>
                  </a:cubicBezTo>
                  <a:cubicBezTo>
                    <a:pt x="366" y="474"/>
                    <a:pt x="366" y="474"/>
                    <a:pt x="366" y="474"/>
                  </a:cubicBezTo>
                  <a:cubicBezTo>
                    <a:pt x="391" y="474"/>
                    <a:pt x="391" y="474"/>
                    <a:pt x="391" y="474"/>
                  </a:cubicBezTo>
                  <a:cubicBezTo>
                    <a:pt x="429" y="474"/>
                    <a:pt x="460" y="444"/>
                    <a:pt x="460" y="406"/>
                  </a:cubicBezTo>
                  <a:cubicBezTo>
                    <a:pt x="460" y="362"/>
                    <a:pt x="460" y="362"/>
                    <a:pt x="460" y="362"/>
                  </a:cubicBezTo>
                  <a:cubicBezTo>
                    <a:pt x="490" y="362"/>
                    <a:pt x="490" y="362"/>
                    <a:pt x="490" y="362"/>
                  </a:cubicBezTo>
                  <a:cubicBezTo>
                    <a:pt x="497" y="362"/>
                    <a:pt x="504" y="359"/>
                    <a:pt x="508" y="353"/>
                  </a:cubicBezTo>
                  <a:cubicBezTo>
                    <a:pt x="512" y="348"/>
                    <a:pt x="513" y="340"/>
                    <a:pt x="511" y="334"/>
                  </a:cubicBezTo>
                  <a:cubicBezTo>
                    <a:pt x="508" y="324"/>
                    <a:pt x="505" y="314"/>
                    <a:pt x="502" y="304"/>
                  </a:cubicBezTo>
                  <a:cubicBezTo>
                    <a:pt x="470" y="204"/>
                    <a:pt x="438" y="102"/>
                    <a:pt x="329" y="80"/>
                  </a:cubicBezTo>
                  <a:cubicBezTo>
                    <a:pt x="329" y="80"/>
                    <a:pt x="310" y="75"/>
                    <a:pt x="290" y="75"/>
                  </a:cubicBezTo>
                  <a:cubicBezTo>
                    <a:pt x="269" y="75"/>
                    <a:pt x="248" y="79"/>
                    <a:pt x="248" y="79"/>
                  </a:cubicBezTo>
                  <a:cubicBezTo>
                    <a:pt x="153" y="96"/>
                    <a:pt x="80" y="178"/>
                    <a:pt x="80" y="270"/>
                  </a:cubicBezTo>
                  <a:cubicBezTo>
                    <a:pt x="80" y="330"/>
                    <a:pt x="107" y="387"/>
                    <a:pt x="154" y="423"/>
                  </a:cubicBezTo>
                  <a:cubicBezTo>
                    <a:pt x="154" y="551"/>
                    <a:pt x="154" y="551"/>
                    <a:pt x="154" y="551"/>
                  </a:cubicBezTo>
                  <a:cubicBezTo>
                    <a:pt x="25" y="551"/>
                    <a:pt x="25" y="551"/>
                    <a:pt x="25" y="551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551" y="24"/>
                    <a:pt x="551" y="24"/>
                    <a:pt x="551" y="24"/>
                  </a:cubicBezTo>
                  <a:lnTo>
                    <a:pt x="551" y="55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3"/>
            <p:cNvSpPr/>
            <p:nvPr/>
          </p:nvSpPr>
          <p:spPr>
            <a:xfrm>
              <a:off x="4438650" y="474663"/>
              <a:ext cx="339725" cy="339725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128" y="56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31" y="26"/>
                    <a:pt x="131" y="26"/>
                    <a:pt x="131" y="2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5" y="34"/>
                    <a:pt x="114" y="32"/>
                    <a:pt x="112" y="31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89" y="18"/>
                    <a:pt x="87" y="17"/>
                    <a:pt x="85" y="17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58" y="17"/>
                    <a:pt x="56" y="18"/>
                    <a:pt x="53" y="19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3"/>
                    <a:pt x="31" y="34"/>
                    <a:pt x="31" y="34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8" y="57"/>
                    <a:pt x="17" y="59"/>
                    <a:pt x="17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7"/>
                    <a:pt x="18" y="88"/>
                    <a:pt x="18" y="90"/>
                  </a:cubicBezTo>
                  <a:cubicBezTo>
                    <a:pt x="3" y="98"/>
                    <a:pt x="3" y="98"/>
                    <a:pt x="3" y="98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30" y="111"/>
                    <a:pt x="30" y="111"/>
                    <a:pt x="30" y="111"/>
                  </a:cubicBezTo>
                  <a:cubicBezTo>
                    <a:pt x="31" y="112"/>
                    <a:pt x="32" y="113"/>
                    <a:pt x="33" y="114"/>
                  </a:cubicBezTo>
                  <a:cubicBezTo>
                    <a:pt x="24" y="129"/>
                    <a:pt x="24" y="129"/>
                    <a:pt x="24" y="129"/>
                  </a:cubicBezTo>
                  <a:cubicBezTo>
                    <a:pt x="45" y="142"/>
                    <a:pt x="45" y="142"/>
                    <a:pt x="45" y="142"/>
                  </a:cubicBezTo>
                  <a:cubicBezTo>
                    <a:pt x="54" y="127"/>
                    <a:pt x="54" y="127"/>
                    <a:pt x="54" y="127"/>
                  </a:cubicBezTo>
                  <a:cubicBezTo>
                    <a:pt x="56" y="128"/>
                    <a:pt x="59" y="129"/>
                    <a:pt x="61" y="129"/>
                  </a:cubicBezTo>
                  <a:cubicBezTo>
                    <a:pt x="61" y="146"/>
                    <a:pt x="61" y="146"/>
                    <a:pt x="61" y="146"/>
                  </a:cubicBezTo>
                  <a:cubicBezTo>
                    <a:pt x="85" y="146"/>
                    <a:pt x="85" y="146"/>
                    <a:pt x="85" y="146"/>
                  </a:cubicBezTo>
                  <a:cubicBezTo>
                    <a:pt x="85" y="129"/>
                    <a:pt x="85" y="129"/>
                    <a:pt x="85" y="129"/>
                  </a:cubicBezTo>
                  <a:cubicBezTo>
                    <a:pt x="88" y="128"/>
                    <a:pt x="90" y="128"/>
                    <a:pt x="93" y="127"/>
                  </a:cubicBezTo>
                  <a:cubicBezTo>
                    <a:pt x="102" y="141"/>
                    <a:pt x="102" y="141"/>
                    <a:pt x="102" y="141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14" y="113"/>
                    <a:pt x="115" y="112"/>
                    <a:pt x="115" y="112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43" y="99"/>
                    <a:pt x="143" y="99"/>
                    <a:pt x="143" y="99"/>
                  </a:cubicBezTo>
                  <a:cubicBezTo>
                    <a:pt x="128" y="91"/>
                    <a:pt x="128" y="91"/>
                    <a:pt x="128" y="91"/>
                  </a:cubicBezTo>
                  <a:cubicBezTo>
                    <a:pt x="128" y="89"/>
                    <a:pt x="129" y="87"/>
                    <a:pt x="129" y="85"/>
                  </a:cubicBezTo>
                  <a:cubicBezTo>
                    <a:pt x="146" y="85"/>
                    <a:pt x="146" y="85"/>
                    <a:pt x="146" y="85"/>
                  </a:cubicBezTo>
                  <a:cubicBezTo>
                    <a:pt x="146" y="61"/>
                    <a:pt x="146" y="61"/>
                    <a:pt x="146" y="61"/>
                  </a:cubicBezTo>
                  <a:cubicBezTo>
                    <a:pt x="129" y="61"/>
                    <a:pt x="129" y="61"/>
                    <a:pt x="129" y="61"/>
                  </a:cubicBezTo>
                  <a:cubicBezTo>
                    <a:pt x="129" y="59"/>
                    <a:pt x="128" y="58"/>
                    <a:pt x="128" y="56"/>
                  </a:cubicBezTo>
                  <a:close/>
                  <a:moveTo>
                    <a:pt x="40" y="73"/>
                  </a:moveTo>
                  <a:cubicBezTo>
                    <a:pt x="40" y="55"/>
                    <a:pt x="55" y="40"/>
                    <a:pt x="73" y="40"/>
                  </a:cubicBezTo>
                  <a:cubicBezTo>
                    <a:pt x="91" y="40"/>
                    <a:pt x="106" y="55"/>
                    <a:pt x="106" y="73"/>
                  </a:cubicBezTo>
                  <a:cubicBezTo>
                    <a:pt x="106" y="91"/>
                    <a:pt x="91" y="106"/>
                    <a:pt x="73" y="106"/>
                  </a:cubicBezTo>
                  <a:cubicBezTo>
                    <a:pt x="55" y="106"/>
                    <a:pt x="40" y="91"/>
                    <a:pt x="40" y="73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3"/>
            <p:cNvSpPr/>
            <p:nvPr/>
          </p:nvSpPr>
          <p:spPr>
            <a:xfrm>
              <a:off x="4765675" y="338138"/>
              <a:ext cx="254000" cy="252413"/>
            </a:xfrm>
            <a:custGeom>
              <a:avLst/>
              <a:gdLst/>
              <a:ahLst/>
              <a:cxnLst/>
              <a:rect l="l" t="t" r="r" b="b"/>
              <a:pathLst>
                <a:path w="109" h="109" extrusionOk="0">
                  <a:moveTo>
                    <a:pt x="87" y="100"/>
                  </a:moveTo>
                  <a:cubicBezTo>
                    <a:pt x="82" y="88"/>
                    <a:pt x="82" y="88"/>
                    <a:pt x="82" y="88"/>
                  </a:cubicBezTo>
                  <a:cubicBezTo>
                    <a:pt x="84" y="86"/>
                    <a:pt x="86" y="84"/>
                    <a:pt x="88" y="82"/>
                  </a:cubicBezTo>
                  <a:cubicBezTo>
                    <a:pt x="99" y="87"/>
                    <a:pt x="99" y="87"/>
                    <a:pt x="99" y="87"/>
                  </a:cubicBezTo>
                  <a:cubicBezTo>
                    <a:pt x="109" y="65"/>
                    <a:pt x="109" y="65"/>
                    <a:pt x="109" y="65"/>
                  </a:cubicBezTo>
                  <a:cubicBezTo>
                    <a:pt x="97" y="60"/>
                    <a:pt x="97" y="60"/>
                    <a:pt x="97" y="60"/>
                  </a:cubicBezTo>
                  <a:cubicBezTo>
                    <a:pt x="98" y="57"/>
                    <a:pt x="98" y="54"/>
                    <a:pt x="97" y="51"/>
                  </a:cubicBezTo>
                  <a:cubicBezTo>
                    <a:pt x="109" y="46"/>
                    <a:pt x="109" y="46"/>
                    <a:pt x="109" y="46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86" y="26"/>
                    <a:pt x="84" y="24"/>
                    <a:pt x="82" y="22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56" y="12"/>
                    <a:pt x="53" y="12"/>
                    <a:pt x="50" y="12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5" y="23"/>
                    <a:pt x="24" y="25"/>
                    <a:pt x="22" y="27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5"/>
                    <a:pt x="12" y="5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9" y="86"/>
                    <a:pt x="9" y="86"/>
                    <a:pt x="9" y="86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2" y="84"/>
                    <a:pt x="25" y="86"/>
                    <a:pt x="27" y="88"/>
                  </a:cubicBezTo>
                  <a:cubicBezTo>
                    <a:pt x="22" y="99"/>
                    <a:pt x="22" y="99"/>
                    <a:pt x="22" y="99"/>
                  </a:cubicBezTo>
                  <a:cubicBezTo>
                    <a:pt x="44" y="109"/>
                    <a:pt x="44" y="109"/>
                    <a:pt x="44" y="10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53" y="98"/>
                    <a:pt x="55" y="98"/>
                  </a:cubicBezTo>
                  <a:cubicBezTo>
                    <a:pt x="56" y="98"/>
                    <a:pt x="58" y="98"/>
                    <a:pt x="59" y="98"/>
                  </a:cubicBezTo>
                  <a:cubicBezTo>
                    <a:pt x="64" y="109"/>
                    <a:pt x="64" y="109"/>
                    <a:pt x="64" y="109"/>
                  </a:cubicBezTo>
                  <a:lnTo>
                    <a:pt x="87" y="100"/>
                  </a:lnTo>
                  <a:close/>
                  <a:moveTo>
                    <a:pt x="47" y="72"/>
                  </a:moveTo>
                  <a:cubicBezTo>
                    <a:pt x="43" y="70"/>
                    <a:pt x="39" y="66"/>
                    <a:pt x="38" y="62"/>
                  </a:cubicBezTo>
                  <a:cubicBezTo>
                    <a:pt x="36" y="57"/>
                    <a:pt x="36" y="52"/>
                    <a:pt x="38" y="48"/>
                  </a:cubicBezTo>
                  <a:cubicBezTo>
                    <a:pt x="40" y="43"/>
                    <a:pt x="43" y="40"/>
                    <a:pt x="48" y="38"/>
                  </a:cubicBezTo>
                  <a:cubicBezTo>
                    <a:pt x="50" y="37"/>
                    <a:pt x="52" y="37"/>
                    <a:pt x="55" y="37"/>
                  </a:cubicBezTo>
                  <a:cubicBezTo>
                    <a:pt x="57" y="37"/>
                    <a:pt x="59" y="37"/>
                    <a:pt x="62" y="38"/>
                  </a:cubicBezTo>
                  <a:cubicBezTo>
                    <a:pt x="66" y="40"/>
                    <a:pt x="70" y="44"/>
                    <a:pt x="72" y="48"/>
                  </a:cubicBezTo>
                  <a:cubicBezTo>
                    <a:pt x="73" y="53"/>
                    <a:pt x="73" y="58"/>
                    <a:pt x="71" y="62"/>
                  </a:cubicBezTo>
                  <a:cubicBezTo>
                    <a:pt x="69" y="67"/>
                    <a:pt x="66" y="70"/>
                    <a:pt x="61" y="72"/>
                  </a:cubicBezTo>
                  <a:cubicBezTo>
                    <a:pt x="57" y="74"/>
                    <a:pt x="52" y="74"/>
                    <a:pt x="47" y="72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41"/>
          <p:cNvPicPr preferRelativeResize="0"/>
          <p:nvPr/>
        </p:nvPicPr>
        <p:blipFill rotWithShape="1">
          <a:blip r:embed="rId3">
            <a:alphaModFix amt="10000"/>
          </a:blip>
          <a:srcRect l="44900"/>
          <a:stretch/>
        </p:blipFill>
        <p:spPr>
          <a:xfrm>
            <a:off x="4893575" y="0"/>
            <a:ext cx="425043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1"/>
          <p:cNvSpPr txBox="1"/>
          <p:nvPr/>
        </p:nvSpPr>
        <p:spPr>
          <a:xfrm>
            <a:off x="628650" y="273850"/>
            <a:ext cx="82596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/>
              <a:t>Use case storyline</a:t>
            </a:r>
            <a:br>
              <a:rPr lang="en-GB" sz="2900" b="1"/>
            </a:br>
            <a:r>
              <a:rPr lang="en-GB" i="1"/>
              <a:t>Simplified version of the class model</a:t>
            </a:r>
            <a:endParaRPr i="1" u="none" strike="noStrike" cap="none">
              <a:solidFill>
                <a:srgbClr val="000000"/>
              </a:solidFill>
            </a:endParaRPr>
          </a:p>
        </p:txBody>
      </p:sp>
      <p:sp>
        <p:nvSpPr>
          <p:cNvPr id="413" name="Google Shape;413;p41"/>
          <p:cNvSpPr/>
          <p:nvPr/>
        </p:nvSpPr>
        <p:spPr>
          <a:xfrm>
            <a:off x="5474050" y="1856600"/>
            <a:ext cx="3450600" cy="29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Feature of interest</a:t>
            </a:r>
            <a:endParaRPr sz="12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What object do we observe?</a:t>
            </a:r>
            <a:endParaRPr sz="1200">
              <a:solidFill>
                <a:schemeClr val="dk1"/>
              </a:solidFill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A lake</a:t>
            </a:r>
            <a:endParaRPr sz="1200">
              <a:solidFill>
                <a:schemeClr val="dk1"/>
              </a:solidFill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The air in Madrid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br>
              <a:rPr lang="en-GB" sz="1200">
                <a:solidFill>
                  <a:schemeClr val="dk1"/>
                </a:solidFill>
              </a:rPr>
            </a:br>
            <a:r>
              <a:rPr lang="en-GB" sz="1200" b="1">
                <a:solidFill>
                  <a:schemeClr val="dk1"/>
                </a:solidFill>
              </a:rPr>
              <a:t>Sampling feature</a:t>
            </a:r>
            <a:endParaRPr sz="12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chemeClr val="dk1"/>
                </a:solidFill>
              </a:rPr>
              <a:t>We cannot sample the entire lake or air surrounding madrid, so we use specific sample points to represent the object</a:t>
            </a:r>
            <a:endParaRPr sz="12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What proxy object do we observe? 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Location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Sample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14" name="Google Shape;414;p41"/>
          <p:cNvSpPr/>
          <p:nvPr/>
        </p:nvSpPr>
        <p:spPr>
          <a:xfrm>
            <a:off x="2680025" y="2582401"/>
            <a:ext cx="1863000" cy="55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15" name="Google Shape;415;p41"/>
          <p:cNvSpPr/>
          <p:nvPr/>
        </p:nvSpPr>
        <p:spPr>
          <a:xfrm>
            <a:off x="2680025" y="2268000"/>
            <a:ext cx="1863000" cy="3144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</a:rPr>
              <a:t>Observation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416" name="Google Shape;416;p41"/>
          <p:cNvSpPr/>
          <p:nvPr/>
        </p:nvSpPr>
        <p:spPr>
          <a:xfrm>
            <a:off x="526775" y="1667950"/>
            <a:ext cx="1612500" cy="55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17" name="Google Shape;417;p41"/>
          <p:cNvSpPr/>
          <p:nvPr/>
        </p:nvSpPr>
        <p:spPr>
          <a:xfrm>
            <a:off x="526775" y="1353550"/>
            <a:ext cx="1612500" cy="3144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</a:rPr>
              <a:t>FeatureOfInterest</a:t>
            </a:r>
            <a:endParaRPr sz="800">
              <a:solidFill>
                <a:srgbClr val="FFFFFF"/>
              </a:solidFill>
            </a:endParaRPr>
          </a:p>
        </p:txBody>
      </p:sp>
      <p:cxnSp>
        <p:nvCxnSpPr>
          <p:cNvPr id="418" name="Google Shape;418;p41"/>
          <p:cNvCxnSpPr>
            <a:stCxn id="415" idx="1"/>
          </p:cNvCxnSpPr>
          <p:nvPr/>
        </p:nvCxnSpPr>
        <p:spPr>
          <a:xfrm rot="10800000">
            <a:off x="2449625" y="2425200"/>
            <a:ext cx="23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" name="Google Shape;419;p41"/>
          <p:cNvCxnSpPr/>
          <p:nvPr/>
        </p:nvCxnSpPr>
        <p:spPr>
          <a:xfrm rot="10800000">
            <a:off x="2457050" y="1509825"/>
            <a:ext cx="0" cy="9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0" name="Google Shape;420;p41"/>
          <p:cNvCxnSpPr>
            <a:endCxn id="417" idx="3"/>
          </p:cNvCxnSpPr>
          <p:nvPr/>
        </p:nvCxnSpPr>
        <p:spPr>
          <a:xfrm rot="10800000">
            <a:off x="2139275" y="1510750"/>
            <a:ext cx="325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1" name="Google Shape;421;p41"/>
          <p:cNvSpPr/>
          <p:nvPr/>
        </p:nvSpPr>
        <p:spPr>
          <a:xfrm>
            <a:off x="526775" y="2849050"/>
            <a:ext cx="1612500" cy="55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22" name="Google Shape;422;p41"/>
          <p:cNvSpPr/>
          <p:nvPr/>
        </p:nvSpPr>
        <p:spPr>
          <a:xfrm>
            <a:off x="526775" y="2534650"/>
            <a:ext cx="1612500" cy="3144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</a:rPr>
              <a:t>SamplingFeature</a:t>
            </a:r>
            <a:endParaRPr sz="800">
              <a:solidFill>
                <a:srgbClr val="FFFFFF"/>
              </a:solidFill>
            </a:endParaRPr>
          </a:p>
        </p:txBody>
      </p:sp>
      <p:cxnSp>
        <p:nvCxnSpPr>
          <p:cNvPr id="423" name="Google Shape;423;p41"/>
          <p:cNvCxnSpPr>
            <a:endCxn id="416" idx="2"/>
          </p:cNvCxnSpPr>
          <p:nvPr/>
        </p:nvCxnSpPr>
        <p:spPr>
          <a:xfrm rot="10800000">
            <a:off x="1333025" y="2219950"/>
            <a:ext cx="0" cy="31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4" name="Google Shape;424;p41"/>
          <p:cNvSpPr/>
          <p:nvPr/>
        </p:nvSpPr>
        <p:spPr>
          <a:xfrm>
            <a:off x="6742997" y="976571"/>
            <a:ext cx="483900" cy="143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25" name="Google Shape;425;p41"/>
          <p:cNvSpPr/>
          <p:nvPr/>
        </p:nvSpPr>
        <p:spPr>
          <a:xfrm>
            <a:off x="6742997" y="894874"/>
            <a:ext cx="483900" cy="816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426" name="Google Shape;426;p41"/>
          <p:cNvSpPr/>
          <p:nvPr/>
        </p:nvSpPr>
        <p:spPr>
          <a:xfrm>
            <a:off x="6216500" y="64563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27" name="Google Shape;427;p41"/>
          <p:cNvSpPr/>
          <p:nvPr/>
        </p:nvSpPr>
        <p:spPr>
          <a:xfrm>
            <a:off x="6216500" y="571963"/>
            <a:ext cx="378000" cy="735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428" name="Google Shape;428;p41"/>
          <p:cNvSpPr/>
          <p:nvPr/>
        </p:nvSpPr>
        <p:spPr>
          <a:xfrm>
            <a:off x="7397450" y="972698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29" name="Google Shape;429;p41"/>
          <p:cNvSpPr/>
          <p:nvPr/>
        </p:nvSpPr>
        <p:spPr>
          <a:xfrm>
            <a:off x="7397450" y="899025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430" name="Google Shape;430;p41"/>
          <p:cNvSpPr/>
          <p:nvPr/>
        </p:nvSpPr>
        <p:spPr>
          <a:xfrm>
            <a:off x="6795950" y="653373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31" name="Google Shape;431;p41"/>
          <p:cNvSpPr/>
          <p:nvPr/>
        </p:nvSpPr>
        <p:spPr>
          <a:xfrm>
            <a:off x="6795950" y="579700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432" name="Google Shape;432;p41"/>
          <p:cNvSpPr/>
          <p:nvPr/>
        </p:nvSpPr>
        <p:spPr>
          <a:xfrm>
            <a:off x="6795950" y="127533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33" name="Google Shape;433;p41"/>
          <p:cNvSpPr/>
          <p:nvPr/>
        </p:nvSpPr>
        <p:spPr>
          <a:xfrm>
            <a:off x="6795950" y="1201663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434" name="Google Shape;434;p41"/>
          <p:cNvSpPr/>
          <p:nvPr/>
        </p:nvSpPr>
        <p:spPr>
          <a:xfrm>
            <a:off x="7397450" y="127523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35" name="Google Shape;435;p41"/>
          <p:cNvSpPr/>
          <p:nvPr/>
        </p:nvSpPr>
        <p:spPr>
          <a:xfrm>
            <a:off x="7397450" y="1201563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436" name="Google Shape;436;p41"/>
          <p:cNvSpPr/>
          <p:nvPr/>
        </p:nvSpPr>
        <p:spPr>
          <a:xfrm>
            <a:off x="7397450" y="64563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37" name="Google Shape;437;p41"/>
          <p:cNvSpPr/>
          <p:nvPr/>
        </p:nvSpPr>
        <p:spPr>
          <a:xfrm>
            <a:off x="7397450" y="571963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438" name="Google Shape;438;p41"/>
          <p:cNvSpPr/>
          <p:nvPr/>
        </p:nvSpPr>
        <p:spPr>
          <a:xfrm>
            <a:off x="6216500" y="97628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39" name="Google Shape;439;p41"/>
          <p:cNvSpPr/>
          <p:nvPr/>
        </p:nvSpPr>
        <p:spPr>
          <a:xfrm>
            <a:off x="6216500" y="902613"/>
            <a:ext cx="378000" cy="735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cxnSp>
        <p:nvCxnSpPr>
          <p:cNvPr id="440" name="Google Shape;440;p41"/>
          <p:cNvCxnSpPr>
            <a:stCxn id="425" idx="0"/>
            <a:endCxn id="430" idx="2"/>
          </p:cNvCxnSpPr>
          <p:nvPr/>
        </p:nvCxnSpPr>
        <p:spPr>
          <a:xfrm rot="10800000">
            <a:off x="6984947" y="782674"/>
            <a:ext cx="0" cy="11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1" name="Google Shape;441;p41"/>
          <p:cNvCxnSpPr>
            <a:stCxn id="424" idx="2"/>
            <a:endCxn id="433" idx="0"/>
          </p:cNvCxnSpPr>
          <p:nvPr/>
        </p:nvCxnSpPr>
        <p:spPr>
          <a:xfrm>
            <a:off x="6984947" y="1119971"/>
            <a:ext cx="0" cy="8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41"/>
          <p:cNvCxnSpPr>
            <a:stCxn id="425" idx="1"/>
          </p:cNvCxnSpPr>
          <p:nvPr/>
        </p:nvCxnSpPr>
        <p:spPr>
          <a:xfrm rot="10800000">
            <a:off x="6677297" y="935674"/>
            <a:ext cx="6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41"/>
          <p:cNvCxnSpPr/>
          <p:nvPr/>
        </p:nvCxnSpPr>
        <p:spPr>
          <a:xfrm>
            <a:off x="6682850" y="610550"/>
            <a:ext cx="0" cy="3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4" name="Google Shape;444;p41"/>
          <p:cNvCxnSpPr>
            <a:stCxn id="427" idx="3"/>
          </p:cNvCxnSpPr>
          <p:nvPr/>
        </p:nvCxnSpPr>
        <p:spPr>
          <a:xfrm>
            <a:off x="6594500" y="608713"/>
            <a:ext cx="9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5" name="Google Shape;445;p41"/>
          <p:cNvCxnSpPr>
            <a:stCxn id="425" idx="3"/>
            <a:endCxn id="429" idx="1"/>
          </p:cNvCxnSpPr>
          <p:nvPr/>
        </p:nvCxnSpPr>
        <p:spPr>
          <a:xfrm>
            <a:off x="7226897" y="935674"/>
            <a:ext cx="17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41"/>
          <p:cNvCxnSpPr>
            <a:stCxn id="437" idx="1"/>
          </p:cNvCxnSpPr>
          <p:nvPr/>
        </p:nvCxnSpPr>
        <p:spPr>
          <a:xfrm rot="10800000">
            <a:off x="7323050" y="608713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7" name="Google Shape;447;p41"/>
          <p:cNvCxnSpPr>
            <a:stCxn id="435" idx="1"/>
          </p:cNvCxnSpPr>
          <p:nvPr/>
        </p:nvCxnSpPr>
        <p:spPr>
          <a:xfrm rot="10800000">
            <a:off x="7326650" y="1238313"/>
            <a:ext cx="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8" name="Google Shape;448;p41"/>
          <p:cNvCxnSpPr/>
          <p:nvPr/>
        </p:nvCxnSpPr>
        <p:spPr>
          <a:xfrm>
            <a:off x="7323000" y="606850"/>
            <a:ext cx="0" cy="63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9" name="Google Shape;449;p41"/>
          <p:cNvCxnSpPr>
            <a:stCxn id="439" idx="0"/>
            <a:endCxn id="426" idx="2"/>
          </p:cNvCxnSpPr>
          <p:nvPr/>
        </p:nvCxnSpPr>
        <p:spPr>
          <a:xfrm rot="10800000">
            <a:off x="6405500" y="774813"/>
            <a:ext cx="0" cy="12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42"/>
          <p:cNvPicPr preferRelativeResize="0"/>
          <p:nvPr/>
        </p:nvPicPr>
        <p:blipFill rotWithShape="1">
          <a:blip r:embed="rId3">
            <a:alphaModFix amt="10000"/>
          </a:blip>
          <a:srcRect l="44900"/>
          <a:stretch/>
        </p:blipFill>
        <p:spPr>
          <a:xfrm>
            <a:off x="4893575" y="0"/>
            <a:ext cx="425043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2"/>
          <p:cNvSpPr txBox="1"/>
          <p:nvPr/>
        </p:nvSpPr>
        <p:spPr>
          <a:xfrm>
            <a:off x="628650" y="273850"/>
            <a:ext cx="82596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/>
              <a:t>Use case storyline</a:t>
            </a:r>
            <a:br>
              <a:rPr lang="en-GB" sz="2900"/>
            </a:br>
            <a:r>
              <a:rPr lang="en-GB" i="1"/>
              <a:t>Simplified version of the class model</a:t>
            </a:r>
            <a:endParaRPr i="1" u="none" strike="noStrike" cap="none">
              <a:solidFill>
                <a:srgbClr val="000000"/>
              </a:solidFill>
            </a:endParaRPr>
          </a:p>
        </p:txBody>
      </p:sp>
      <p:sp>
        <p:nvSpPr>
          <p:cNvPr id="456" name="Google Shape;456;p42"/>
          <p:cNvSpPr/>
          <p:nvPr/>
        </p:nvSpPr>
        <p:spPr>
          <a:xfrm>
            <a:off x="546425" y="2582401"/>
            <a:ext cx="1863000" cy="55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57" name="Google Shape;457;p42"/>
          <p:cNvSpPr/>
          <p:nvPr/>
        </p:nvSpPr>
        <p:spPr>
          <a:xfrm>
            <a:off x="546425" y="2268000"/>
            <a:ext cx="1863000" cy="3144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</a:rPr>
              <a:t>Observation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458" name="Google Shape;458;p42"/>
          <p:cNvSpPr/>
          <p:nvPr/>
        </p:nvSpPr>
        <p:spPr>
          <a:xfrm>
            <a:off x="5474050" y="1856600"/>
            <a:ext cx="3450600" cy="29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Sensor information</a:t>
            </a:r>
            <a:endParaRPr sz="12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chemeClr val="dk1"/>
                </a:solidFill>
              </a:rPr>
              <a:t>What are the features of interest regarding our sensor?</a:t>
            </a:r>
            <a:endParaRPr sz="1200" i="1">
              <a:solidFill>
                <a:schemeClr val="dk1"/>
              </a:solidFill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What sensors were used?</a:t>
            </a:r>
            <a:endParaRPr sz="1200">
              <a:solidFill>
                <a:schemeClr val="dk1"/>
              </a:solidFill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Installed on which platform?</a:t>
            </a:r>
            <a:endParaRPr sz="1200">
              <a:solidFill>
                <a:schemeClr val="dk1"/>
              </a:solidFill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...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59" name="Google Shape;459;p42"/>
          <p:cNvSpPr/>
          <p:nvPr/>
        </p:nvSpPr>
        <p:spPr>
          <a:xfrm>
            <a:off x="2889125" y="1735525"/>
            <a:ext cx="1612500" cy="55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60" name="Google Shape;460;p42"/>
          <p:cNvSpPr/>
          <p:nvPr/>
        </p:nvSpPr>
        <p:spPr>
          <a:xfrm>
            <a:off x="2889125" y="1421125"/>
            <a:ext cx="1612500" cy="3144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</a:rPr>
              <a:t>Sensor information</a:t>
            </a:r>
            <a:endParaRPr sz="800">
              <a:solidFill>
                <a:srgbClr val="FFFFFF"/>
              </a:solidFill>
            </a:endParaRPr>
          </a:p>
        </p:txBody>
      </p:sp>
      <p:cxnSp>
        <p:nvCxnSpPr>
          <p:cNvPr id="461" name="Google Shape;461;p42"/>
          <p:cNvCxnSpPr>
            <a:stCxn id="456" idx="3"/>
          </p:cNvCxnSpPr>
          <p:nvPr/>
        </p:nvCxnSpPr>
        <p:spPr>
          <a:xfrm>
            <a:off x="2409425" y="2858401"/>
            <a:ext cx="276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2" name="Google Shape;462;p42"/>
          <p:cNvCxnSpPr/>
          <p:nvPr/>
        </p:nvCxnSpPr>
        <p:spPr>
          <a:xfrm rot="10800000">
            <a:off x="2693850" y="1583775"/>
            <a:ext cx="0" cy="127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42"/>
          <p:cNvCxnSpPr>
            <a:endCxn id="460" idx="1"/>
          </p:cNvCxnSpPr>
          <p:nvPr/>
        </p:nvCxnSpPr>
        <p:spPr>
          <a:xfrm>
            <a:off x="2693825" y="1578325"/>
            <a:ext cx="19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4" name="Google Shape;464;p42"/>
          <p:cNvSpPr/>
          <p:nvPr/>
        </p:nvSpPr>
        <p:spPr>
          <a:xfrm>
            <a:off x="6742997" y="976571"/>
            <a:ext cx="483900" cy="143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65" name="Google Shape;465;p42"/>
          <p:cNvSpPr/>
          <p:nvPr/>
        </p:nvSpPr>
        <p:spPr>
          <a:xfrm>
            <a:off x="6742997" y="894874"/>
            <a:ext cx="483900" cy="816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466" name="Google Shape;466;p42"/>
          <p:cNvSpPr/>
          <p:nvPr/>
        </p:nvSpPr>
        <p:spPr>
          <a:xfrm>
            <a:off x="6216500" y="64563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67" name="Google Shape;467;p42"/>
          <p:cNvSpPr/>
          <p:nvPr/>
        </p:nvSpPr>
        <p:spPr>
          <a:xfrm>
            <a:off x="6216500" y="571963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468" name="Google Shape;468;p42"/>
          <p:cNvSpPr/>
          <p:nvPr/>
        </p:nvSpPr>
        <p:spPr>
          <a:xfrm>
            <a:off x="7397450" y="972698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69" name="Google Shape;469;p42"/>
          <p:cNvSpPr/>
          <p:nvPr/>
        </p:nvSpPr>
        <p:spPr>
          <a:xfrm>
            <a:off x="7397450" y="899025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470" name="Google Shape;470;p42"/>
          <p:cNvSpPr/>
          <p:nvPr/>
        </p:nvSpPr>
        <p:spPr>
          <a:xfrm>
            <a:off x="6795950" y="653373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71" name="Google Shape;471;p42"/>
          <p:cNvSpPr/>
          <p:nvPr/>
        </p:nvSpPr>
        <p:spPr>
          <a:xfrm>
            <a:off x="6795950" y="579700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472" name="Google Shape;472;p42"/>
          <p:cNvSpPr/>
          <p:nvPr/>
        </p:nvSpPr>
        <p:spPr>
          <a:xfrm>
            <a:off x="6795950" y="127533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73" name="Google Shape;473;p42"/>
          <p:cNvSpPr/>
          <p:nvPr/>
        </p:nvSpPr>
        <p:spPr>
          <a:xfrm>
            <a:off x="6795950" y="1201663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474" name="Google Shape;474;p42"/>
          <p:cNvSpPr/>
          <p:nvPr/>
        </p:nvSpPr>
        <p:spPr>
          <a:xfrm>
            <a:off x="7397450" y="127523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75" name="Google Shape;475;p42"/>
          <p:cNvSpPr/>
          <p:nvPr/>
        </p:nvSpPr>
        <p:spPr>
          <a:xfrm>
            <a:off x="7397450" y="1201563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476" name="Google Shape;476;p42"/>
          <p:cNvSpPr/>
          <p:nvPr/>
        </p:nvSpPr>
        <p:spPr>
          <a:xfrm>
            <a:off x="7397450" y="64563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77" name="Google Shape;477;p42"/>
          <p:cNvSpPr/>
          <p:nvPr/>
        </p:nvSpPr>
        <p:spPr>
          <a:xfrm>
            <a:off x="7397450" y="571963"/>
            <a:ext cx="378000" cy="735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478" name="Google Shape;478;p42"/>
          <p:cNvSpPr/>
          <p:nvPr/>
        </p:nvSpPr>
        <p:spPr>
          <a:xfrm>
            <a:off x="6216500" y="97628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79" name="Google Shape;479;p42"/>
          <p:cNvSpPr/>
          <p:nvPr/>
        </p:nvSpPr>
        <p:spPr>
          <a:xfrm>
            <a:off x="6216500" y="902613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cxnSp>
        <p:nvCxnSpPr>
          <p:cNvPr id="480" name="Google Shape;480;p42"/>
          <p:cNvCxnSpPr>
            <a:stCxn id="465" idx="0"/>
            <a:endCxn id="470" idx="2"/>
          </p:cNvCxnSpPr>
          <p:nvPr/>
        </p:nvCxnSpPr>
        <p:spPr>
          <a:xfrm rot="10800000">
            <a:off x="6984947" y="782674"/>
            <a:ext cx="0" cy="11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1" name="Google Shape;481;p42"/>
          <p:cNvCxnSpPr>
            <a:stCxn id="464" idx="2"/>
            <a:endCxn id="473" idx="0"/>
          </p:cNvCxnSpPr>
          <p:nvPr/>
        </p:nvCxnSpPr>
        <p:spPr>
          <a:xfrm>
            <a:off x="6984947" y="1119971"/>
            <a:ext cx="0" cy="8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" name="Google Shape;482;p42"/>
          <p:cNvCxnSpPr>
            <a:stCxn id="465" idx="1"/>
          </p:cNvCxnSpPr>
          <p:nvPr/>
        </p:nvCxnSpPr>
        <p:spPr>
          <a:xfrm rot="10800000">
            <a:off x="6677297" y="935674"/>
            <a:ext cx="6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3" name="Google Shape;483;p42"/>
          <p:cNvCxnSpPr/>
          <p:nvPr/>
        </p:nvCxnSpPr>
        <p:spPr>
          <a:xfrm>
            <a:off x="6682850" y="610550"/>
            <a:ext cx="0" cy="3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4" name="Google Shape;484;p42"/>
          <p:cNvCxnSpPr>
            <a:stCxn id="467" idx="3"/>
          </p:cNvCxnSpPr>
          <p:nvPr/>
        </p:nvCxnSpPr>
        <p:spPr>
          <a:xfrm>
            <a:off x="6594500" y="608713"/>
            <a:ext cx="9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42"/>
          <p:cNvCxnSpPr>
            <a:stCxn id="465" idx="3"/>
            <a:endCxn id="469" idx="1"/>
          </p:cNvCxnSpPr>
          <p:nvPr/>
        </p:nvCxnSpPr>
        <p:spPr>
          <a:xfrm>
            <a:off x="7226897" y="935674"/>
            <a:ext cx="17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42"/>
          <p:cNvCxnSpPr>
            <a:stCxn id="477" idx="1"/>
          </p:cNvCxnSpPr>
          <p:nvPr/>
        </p:nvCxnSpPr>
        <p:spPr>
          <a:xfrm rot="10800000">
            <a:off x="7323050" y="608713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7" name="Google Shape;487;p42"/>
          <p:cNvCxnSpPr>
            <a:stCxn id="475" idx="1"/>
          </p:cNvCxnSpPr>
          <p:nvPr/>
        </p:nvCxnSpPr>
        <p:spPr>
          <a:xfrm rot="10800000">
            <a:off x="7326650" y="1238313"/>
            <a:ext cx="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8" name="Google Shape;488;p42"/>
          <p:cNvCxnSpPr/>
          <p:nvPr/>
        </p:nvCxnSpPr>
        <p:spPr>
          <a:xfrm>
            <a:off x="7323000" y="606850"/>
            <a:ext cx="0" cy="63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9" name="Google Shape;489;p42"/>
          <p:cNvCxnSpPr>
            <a:stCxn id="479" idx="0"/>
            <a:endCxn id="466" idx="2"/>
          </p:cNvCxnSpPr>
          <p:nvPr/>
        </p:nvCxnSpPr>
        <p:spPr>
          <a:xfrm rot="10800000">
            <a:off x="6405500" y="774813"/>
            <a:ext cx="0" cy="12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43"/>
          <p:cNvPicPr preferRelativeResize="0"/>
          <p:nvPr/>
        </p:nvPicPr>
        <p:blipFill rotWithShape="1">
          <a:blip r:embed="rId3">
            <a:alphaModFix amt="10000"/>
          </a:blip>
          <a:srcRect l="44900"/>
          <a:stretch/>
        </p:blipFill>
        <p:spPr>
          <a:xfrm>
            <a:off x="4893575" y="0"/>
            <a:ext cx="425043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43"/>
          <p:cNvSpPr txBox="1"/>
          <p:nvPr/>
        </p:nvSpPr>
        <p:spPr>
          <a:xfrm>
            <a:off x="628650" y="273850"/>
            <a:ext cx="82596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/>
              <a:t>Use case storyline</a:t>
            </a:r>
            <a:br>
              <a:rPr lang="en-GB" sz="2900"/>
            </a:br>
            <a:r>
              <a:rPr lang="en-GB" i="1"/>
              <a:t>Simplified version of the class model</a:t>
            </a:r>
            <a:endParaRPr i="1" u="none" strike="noStrike" cap="none">
              <a:solidFill>
                <a:srgbClr val="000000"/>
              </a:solidFill>
            </a:endParaRPr>
          </a:p>
        </p:txBody>
      </p:sp>
      <p:sp>
        <p:nvSpPr>
          <p:cNvPr id="496" name="Google Shape;496;p43"/>
          <p:cNvSpPr/>
          <p:nvPr/>
        </p:nvSpPr>
        <p:spPr>
          <a:xfrm>
            <a:off x="546425" y="2582401"/>
            <a:ext cx="1863000" cy="55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97" name="Google Shape;497;p43"/>
          <p:cNvSpPr/>
          <p:nvPr/>
        </p:nvSpPr>
        <p:spPr>
          <a:xfrm>
            <a:off x="546425" y="2268000"/>
            <a:ext cx="1863000" cy="3144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</a:rPr>
              <a:t>Observation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498" name="Google Shape;498;p43"/>
          <p:cNvSpPr/>
          <p:nvPr/>
        </p:nvSpPr>
        <p:spPr>
          <a:xfrm>
            <a:off x="5474050" y="1856600"/>
            <a:ext cx="3450600" cy="29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Procedure information</a:t>
            </a:r>
            <a:endParaRPr sz="12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chemeClr val="dk1"/>
                </a:solidFill>
              </a:rPr>
              <a:t>How was the observation made?</a:t>
            </a:r>
            <a:endParaRPr sz="1200" i="1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Sensor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Algorithm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Analysis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...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499" name="Google Shape;499;p43"/>
          <p:cNvSpPr/>
          <p:nvPr/>
        </p:nvSpPr>
        <p:spPr>
          <a:xfrm>
            <a:off x="2845250" y="2582400"/>
            <a:ext cx="1612500" cy="55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00" name="Google Shape;500;p43"/>
          <p:cNvSpPr/>
          <p:nvPr/>
        </p:nvSpPr>
        <p:spPr>
          <a:xfrm>
            <a:off x="2845250" y="2268000"/>
            <a:ext cx="1612500" cy="3144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</a:rPr>
              <a:t>Procedure</a:t>
            </a:r>
            <a:endParaRPr sz="800">
              <a:solidFill>
                <a:srgbClr val="FFFFFF"/>
              </a:solidFill>
            </a:endParaRPr>
          </a:p>
        </p:txBody>
      </p:sp>
      <p:cxnSp>
        <p:nvCxnSpPr>
          <p:cNvPr id="501" name="Google Shape;501;p43"/>
          <p:cNvCxnSpPr>
            <a:stCxn id="497" idx="3"/>
            <a:endCxn id="500" idx="1"/>
          </p:cNvCxnSpPr>
          <p:nvPr/>
        </p:nvCxnSpPr>
        <p:spPr>
          <a:xfrm>
            <a:off x="2409425" y="2425200"/>
            <a:ext cx="435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2" name="Google Shape;502;p43"/>
          <p:cNvSpPr/>
          <p:nvPr/>
        </p:nvSpPr>
        <p:spPr>
          <a:xfrm>
            <a:off x="6742997" y="976571"/>
            <a:ext cx="483900" cy="143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03" name="Google Shape;503;p43"/>
          <p:cNvSpPr/>
          <p:nvPr/>
        </p:nvSpPr>
        <p:spPr>
          <a:xfrm>
            <a:off x="6742997" y="894874"/>
            <a:ext cx="483900" cy="816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504" name="Google Shape;504;p43"/>
          <p:cNvSpPr/>
          <p:nvPr/>
        </p:nvSpPr>
        <p:spPr>
          <a:xfrm>
            <a:off x="6216500" y="64563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05" name="Google Shape;505;p43"/>
          <p:cNvSpPr/>
          <p:nvPr/>
        </p:nvSpPr>
        <p:spPr>
          <a:xfrm>
            <a:off x="6216500" y="571963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506" name="Google Shape;506;p43"/>
          <p:cNvSpPr/>
          <p:nvPr/>
        </p:nvSpPr>
        <p:spPr>
          <a:xfrm>
            <a:off x="7397450" y="972698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07" name="Google Shape;507;p43"/>
          <p:cNvSpPr/>
          <p:nvPr/>
        </p:nvSpPr>
        <p:spPr>
          <a:xfrm>
            <a:off x="7397450" y="899025"/>
            <a:ext cx="378000" cy="735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508" name="Google Shape;508;p43"/>
          <p:cNvSpPr/>
          <p:nvPr/>
        </p:nvSpPr>
        <p:spPr>
          <a:xfrm>
            <a:off x="6795950" y="653373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09" name="Google Shape;509;p43"/>
          <p:cNvSpPr/>
          <p:nvPr/>
        </p:nvSpPr>
        <p:spPr>
          <a:xfrm>
            <a:off x="6795950" y="579700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510" name="Google Shape;510;p43"/>
          <p:cNvSpPr/>
          <p:nvPr/>
        </p:nvSpPr>
        <p:spPr>
          <a:xfrm>
            <a:off x="6795950" y="127533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11" name="Google Shape;511;p43"/>
          <p:cNvSpPr/>
          <p:nvPr/>
        </p:nvSpPr>
        <p:spPr>
          <a:xfrm>
            <a:off x="6795950" y="1201663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512" name="Google Shape;512;p43"/>
          <p:cNvSpPr/>
          <p:nvPr/>
        </p:nvSpPr>
        <p:spPr>
          <a:xfrm>
            <a:off x="7397450" y="127523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13" name="Google Shape;513;p43"/>
          <p:cNvSpPr/>
          <p:nvPr/>
        </p:nvSpPr>
        <p:spPr>
          <a:xfrm>
            <a:off x="7397450" y="1201563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514" name="Google Shape;514;p43"/>
          <p:cNvSpPr/>
          <p:nvPr/>
        </p:nvSpPr>
        <p:spPr>
          <a:xfrm>
            <a:off x="7397450" y="64563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15" name="Google Shape;515;p43"/>
          <p:cNvSpPr/>
          <p:nvPr/>
        </p:nvSpPr>
        <p:spPr>
          <a:xfrm>
            <a:off x="7397450" y="571963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516" name="Google Shape;516;p43"/>
          <p:cNvSpPr/>
          <p:nvPr/>
        </p:nvSpPr>
        <p:spPr>
          <a:xfrm>
            <a:off x="6216500" y="97628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17" name="Google Shape;517;p43"/>
          <p:cNvSpPr/>
          <p:nvPr/>
        </p:nvSpPr>
        <p:spPr>
          <a:xfrm>
            <a:off x="6216500" y="902613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cxnSp>
        <p:nvCxnSpPr>
          <p:cNvPr id="518" name="Google Shape;518;p43"/>
          <p:cNvCxnSpPr>
            <a:stCxn id="503" idx="0"/>
            <a:endCxn id="508" idx="2"/>
          </p:cNvCxnSpPr>
          <p:nvPr/>
        </p:nvCxnSpPr>
        <p:spPr>
          <a:xfrm rot="10800000">
            <a:off x="6984947" y="782674"/>
            <a:ext cx="0" cy="11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43"/>
          <p:cNvCxnSpPr>
            <a:stCxn id="502" idx="2"/>
            <a:endCxn id="511" idx="0"/>
          </p:cNvCxnSpPr>
          <p:nvPr/>
        </p:nvCxnSpPr>
        <p:spPr>
          <a:xfrm>
            <a:off x="6984947" y="1119971"/>
            <a:ext cx="0" cy="8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0" name="Google Shape;520;p43"/>
          <p:cNvCxnSpPr>
            <a:stCxn id="503" idx="1"/>
          </p:cNvCxnSpPr>
          <p:nvPr/>
        </p:nvCxnSpPr>
        <p:spPr>
          <a:xfrm rot="10800000">
            <a:off x="6677297" y="935674"/>
            <a:ext cx="6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1" name="Google Shape;521;p43"/>
          <p:cNvCxnSpPr/>
          <p:nvPr/>
        </p:nvCxnSpPr>
        <p:spPr>
          <a:xfrm>
            <a:off x="6682850" y="610550"/>
            <a:ext cx="0" cy="3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2" name="Google Shape;522;p43"/>
          <p:cNvCxnSpPr>
            <a:stCxn id="505" idx="3"/>
          </p:cNvCxnSpPr>
          <p:nvPr/>
        </p:nvCxnSpPr>
        <p:spPr>
          <a:xfrm>
            <a:off x="6594500" y="608713"/>
            <a:ext cx="9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3" name="Google Shape;523;p43"/>
          <p:cNvCxnSpPr>
            <a:stCxn id="503" idx="3"/>
            <a:endCxn id="507" idx="1"/>
          </p:cNvCxnSpPr>
          <p:nvPr/>
        </p:nvCxnSpPr>
        <p:spPr>
          <a:xfrm>
            <a:off x="7226897" y="935674"/>
            <a:ext cx="17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4" name="Google Shape;524;p43"/>
          <p:cNvCxnSpPr>
            <a:stCxn id="515" idx="1"/>
          </p:cNvCxnSpPr>
          <p:nvPr/>
        </p:nvCxnSpPr>
        <p:spPr>
          <a:xfrm rot="10800000">
            <a:off x="7323050" y="608713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5" name="Google Shape;525;p43"/>
          <p:cNvCxnSpPr>
            <a:stCxn id="513" idx="1"/>
          </p:cNvCxnSpPr>
          <p:nvPr/>
        </p:nvCxnSpPr>
        <p:spPr>
          <a:xfrm rot="10800000">
            <a:off x="7326650" y="1238313"/>
            <a:ext cx="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6" name="Google Shape;526;p43"/>
          <p:cNvCxnSpPr/>
          <p:nvPr/>
        </p:nvCxnSpPr>
        <p:spPr>
          <a:xfrm>
            <a:off x="7323000" y="606850"/>
            <a:ext cx="0" cy="63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7" name="Google Shape;527;p43"/>
          <p:cNvCxnSpPr>
            <a:stCxn id="517" idx="0"/>
            <a:endCxn id="504" idx="2"/>
          </p:cNvCxnSpPr>
          <p:nvPr/>
        </p:nvCxnSpPr>
        <p:spPr>
          <a:xfrm rot="10800000">
            <a:off x="6405500" y="774813"/>
            <a:ext cx="0" cy="12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44"/>
          <p:cNvPicPr preferRelativeResize="0"/>
          <p:nvPr/>
        </p:nvPicPr>
        <p:blipFill rotWithShape="1">
          <a:blip r:embed="rId3">
            <a:alphaModFix amt="10000"/>
          </a:blip>
          <a:srcRect l="44900"/>
          <a:stretch/>
        </p:blipFill>
        <p:spPr>
          <a:xfrm>
            <a:off x="4893575" y="0"/>
            <a:ext cx="425043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44"/>
          <p:cNvSpPr txBox="1"/>
          <p:nvPr/>
        </p:nvSpPr>
        <p:spPr>
          <a:xfrm>
            <a:off x="628650" y="273850"/>
            <a:ext cx="82596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/>
              <a:t>Use case storyline</a:t>
            </a:r>
            <a:br>
              <a:rPr lang="en-GB" sz="2900"/>
            </a:br>
            <a:r>
              <a:rPr lang="en-GB" i="1"/>
              <a:t>Simplified version of the class model</a:t>
            </a:r>
            <a:endParaRPr i="1" u="none" strike="noStrike" cap="none">
              <a:solidFill>
                <a:srgbClr val="000000"/>
              </a:solidFill>
            </a:endParaRPr>
          </a:p>
        </p:txBody>
      </p:sp>
      <p:sp>
        <p:nvSpPr>
          <p:cNvPr id="534" name="Google Shape;534;p44"/>
          <p:cNvSpPr/>
          <p:nvPr/>
        </p:nvSpPr>
        <p:spPr>
          <a:xfrm>
            <a:off x="546425" y="2582401"/>
            <a:ext cx="1863000" cy="55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35" name="Google Shape;535;p44"/>
          <p:cNvSpPr/>
          <p:nvPr/>
        </p:nvSpPr>
        <p:spPr>
          <a:xfrm>
            <a:off x="546425" y="2268000"/>
            <a:ext cx="1863000" cy="3144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</a:rPr>
              <a:t>Observation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36" name="Google Shape;536;p44"/>
          <p:cNvSpPr/>
          <p:nvPr/>
        </p:nvSpPr>
        <p:spPr>
          <a:xfrm>
            <a:off x="5474050" y="1856600"/>
            <a:ext cx="3450600" cy="29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Metadata information</a:t>
            </a:r>
            <a:endParaRPr sz="1200" b="1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Who produced the observation?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When?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Status of the observation: archived/cancelled/planned/acquired/…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Information on processing of the data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...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537" name="Google Shape;537;p44"/>
          <p:cNvSpPr/>
          <p:nvPr/>
        </p:nvSpPr>
        <p:spPr>
          <a:xfrm>
            <a:off x="2889125" y="4250125"/>
            <a:ext cx="1612500" cy="55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38" name="Google Shape;538;p44"/>
          <p:cNvSpPr/>
          <p:nvPr/>
        </p:nvSpPr>
        <p:spPr>
          <a:xfrm>
            <a:off x="2889125" y="3935725"/>
            <a:ext cx="1612500" cy="3144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</a:rPr>
              <a:t>Metadata</a:t>
            </a:r>
            <a:endParaRPr sz="800">
              <a:solidFill>
                <a:srgbClr val="FFFFFF"/>
              </a:solidFill>
            </a:endParaRPr>
          </a:p>
        </p:txBody>
      </p:sp>
      <p:cxnSp>
        <p:nvCxnSpPr>
          <p:cNvPr id="539" name="Google Shape;539;p44"/>
          <p:cNvCxnSpPr>
            <a:stCxn id="534" idx="3"/>
          </p:cNvCxnSpPr>
          <p:nvPr/>
        </p:nvCxnSpPr>
        <p:spPr>
          <a:xfrm>
            <a:off x="2409425" y="2858401"/>
            <a:ext cx="276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0" name="Google Shape;540;p44"/>
          <p:cNvCxnSpPr/>
          <p:nvPr/>
        </p:nvCxnSpPr>
        <p:spPr>
          <a:xfrm>
            <a:off x="2693850" y="2856675"/>
            <a:ext cx="0" cy="123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1" name="Google Shape;541;p44"/>
          <p:cNvCxnSpPr>
            <a:endCxn id="538" idx="1"/>
          </p:cNvCxnSpPr>
          <p:nvPr/>
        </p:nvCxnSpPr>
        <p:spPr>
          <a:xfrm>
            <a:off x="2693825" y="4092925"/>
            <a:ext cx="19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2" name="Google Shape;542;p44"/>
          <p:cNvSpPr/>
          <p:nvPr/>
        </p:nvSpPr>
        <p:spPr>
          <a:xfrm>
            <a:off x="6742997" y="976571"/>
            <a:ext cx="483900" cy="143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43" name="Google Shape;543;p44"/>
          <p:cNvSpPr/>
          <p:nvPr/>
        </p:nvSpPr>
        <p:spPr>
          <a:xfrm>
            <a:off x="6742997" y="894874"/>
            <a:ext cx="483900" cy="816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544" name="Google Shape;544;p44"/>
          <p:cNvSpPr/>
          <p:nvPr/>
        </p:nvSpPr>
        <p:spPr>
          <a:xfrm>
            <a:off x="6216500" y="64563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45" name="Google Shape;545;p44"/>
          <p:cNvSpPr/>
          <p:nvPr/>
        </p:nvSpPr>
        <p:spPr>
          <a:xfrm>
            <a:off x="6216500" y="571963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546" name="Google Shape;546;p44"/>
          <p:cNvSpPr/>
          <p:nvPr/>
        </p:nvSpPr>
        <p:spPr>
          <a:xfrm>
            <a:off x="7397450" y="972698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47" name="Google Shape;547;p44"/>
          <p:cNvSpPr/>
          <p:nvPr/>
        </p:nvSpPr>
        <p:spPr>
          <a:xfrm>
            <a:off x="7397450" y="899025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548" name="Google Shape;548;p44"/>
          <p:cNvSpPr/>
          <p:nvPr/>
        </p:nvSpPr>
        <p:spPr>
          <a:xfrm>
            <a:off x="6795950" y="653373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49" name="Google Shape;549;p44"/>
          <p:cNvSpPr/>
          <p:nvPr/>
        </p:nvSpPr>
        <p:spPr>
          <a:xfrm>
            <a:off x="6795950" y="579700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550" name="Google Shape;550;p44"/>
          <p:cNvSpPr/>
          <p:nvPr/>
        </p:nvSpPr>
        <p:spPr>
          <a:xfrm>
            <a:off x="6795950" y="127533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51" name="Google Shape;551;p44"/>
          <p:cNvSpPr/>
          <p:nvPr/>
        </p:nvSpPr>
        <p:spPr>
          <a:xfrm>
            <a:off x="6795950" y="1201663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552" name="Google Shape;552;p44"/>
          <p:cNvSpPr/>
          <p:nvPr/>
        </p:nvSpPr>
        <p:spPr>
          <a:xfrm>
            <a:off x="7397450" y="127523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53" name="Google Shape;553;p44"/>
          <p:cNvSpPr/>
          <p:nvPr/>
        </p:nvSpPr>
        <p:spPr>
          <a:xfrm>
            <a:off x="7397450" y="1201563"/>
            <a:ext cx="378000" cy="735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554" name="Google Shape;554;p44"/>
          <p:cNvSpPr/>
          <p:nvPr/>
        </p:nvSpPr>
        <p:spPr>
          <a:xfrm>
            <a:off x="7397450" y="64563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55" name="Google Shape;555;p44"/>
          <p:cNvSpPr/>
          <p:nvPr/>
        </p:nvSpPr>
        <p:spPr>
          <a:xfrm>
            <a:off x="7397450" y="571963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556" name="Google Shape;556;p44"/>
          <p:cNvSpPr/>
          <p:nvPr/>
        </p:nvSpPr>
        <p:spPr>
          <a:xfrm>
            <a:off x="6216500" y="97628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57" name="Google Shape;557;p44"/>
          <p:cNvSpPr/>
          <p:nvPr/>
        </p:nvSpPr>
        <p:spPr>
          <a:xfrm>
            <a:off x="6216500" y="902613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cxnSp>
        <p:nvCxnSpPr>
          <p:cNvPr id="558" name="Google Shape;558;p44"/>
          <p:cNvCxnSpPr>
            <a:stCxn id="543" idx="0"/>
            <a:endCxn id="548" idx="2"/>
          </p:cNvCxnSpPr>
          <p:nvPr/>
        </p:nvCxnSpPr>
        <p:spPr>
          <a:xfrm rot="10800000">
            <a:off x="6984947" y="782674"/>
            <a:ext cx="0" cy="11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9" name="Google Shape;559;p44"/>
          <p:cNvCxnSpPr>
            <a:stCxn id="542" idx="2"/>
            <a:endCxn id="551" idx="0"/>
          </p:cNvCxnSpPr>
          <p:nvPr/>
        </p:nvCxnSpPr>
        <p:spPr>
          <a:xfrm>
            <a:off x="6984947" y="1119971"/>
            <a:ext cx="0" cy="8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0" name="Google Shape;560;p44"/>
          <p:cNvCxnSpPr>
            <a:stCxn id="543" idx="1"/>
          </p:cNvCxnSpPr>
          <p:nvPr/>
        </p:nvCxnSpPr>
        <p:spPr>
          <a:xfrm rot="10800000">
            <a:off x="6677297" y="935674"/>
            <a:ext cx="6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1" name="Google Shape;561;p44"/>
          <p:cNvCxnSpPr/>
          <p:nvPr/>
        </p:nvCxnSpPr>
        <p:spPr>
          <a:xfrm>
            <a:off x="6682850" y="610550"/>
            <a:ext cx="0" cy="3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2" name="Google Shape;562;p44"/>
          <p:cNvCxnSpPr>
            <a:stCxn id="545" idx="3"/>
          </p:cNvCxnSpPr>
          <p:nvPr/>
        </p:nvCxnSpPr>
        <p:spPr>
          <a:xfrm>
            <a:off x="6594500" y="608713"/>
            <a:ext cx="9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3" name="Google Shape;563;p44"/>
          <p:cNvCxnSpPr>
            <a:stCxn id="543" idx="3"/>
            <a:endCxn id="547" idx="1"/>
          </p:cNvCxnSpPr>
          <p:nvPr/>
        </p:nvCxnSpPr>
        <p:spPr>
          <a:xfrm>
            <a:off x="7226897" y="935674"/>
            <a:ext cx="17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4" name="Google Shape;564;p44"/>
          <p:cNvCxnSpPr>
            <a:stCxn id="555" idx="1"/>
          </p:cNvCxnSpPr>
          <p:nvPr/>
        </p:nvCxnSpPr>
        <p:spPr>
          <a:xfrm rot="10800000">
            <a:off x="7323050" y="608713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5" name="Google Shape;565;p44"/>
          <p:cNvCxnSpPr>
            <a:stCxn id="553" idx="1"/>
          </p:cNvCxnSpPr>
          <p:nvPr/>
        </p:nvCxnSpPr>
        <p:spPr>
          <a:xfrm rot="10800000">
            <a:off x="7326650" y="1238313"/>
            <a:ext cx="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6" name="Google Shape;566;p44"/>
          <p:cNvCxnSpPr/>
          <p:nvPr/>
        </p:nvCxnSpPr>
        <p:spPr>
          <a:xfrm>
            <a:off x="7323000" y="606850"/>
            <a:ext cx="0" cy="63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7" name="Google Shape;567;p44"/>
          <p:cNvCxnSpPr>
            <a:stCxn id="557" idx="0"/>
            <a:endCxn id="544" idx="2"/>
          </p:cNvCxnSpPr>
          <p:nvPr/>
        </p:nvCxnSpPr>
        <p:spPr>
          <a:xfrm rot="10800000">
            <a:off x="6405500" y="774813"/>
            <a:ext cx="0" cy="12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45"/>
          <p:cNvPicPr preferRelativeResize="0"/>
          <p:nvPr/>
        </p:nvPicPr>
        <p:blipFill rotWithShape="1">
          <a:blip r:embed="rId3">
            <a:alphaModFix amt="10000"/>
          </a:blip>
          <a:srcRect l="44900"/>
          <a:stretch/>
        </p:blipFill>
        <p:spPr>
          <a:xfrm>
            <a:off x="4893575" y="0"/>
            <a:ext cx="425043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45"/>
          <p:cNvSpPr txBox="1"/>
          <p:nvPr/>
        </p:nvSpPr>
        <p:spPr>
          <a:xfrm>
            <a:off x="628650" y="273850"/>
            <a:ext cx="82596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/>
              <a:t>Use case storyline</a:t>
            </a:r>
            <a:br>
              <a:rPr lang="en-GB" sz="2900"/>
            </a:br>
            <a:r>
              <a:rPr lang="en-GB" i="1"/>
              <a:t>Simplified version of the class model</a:t>
            </a:r>
            <a:endParaRPr i="1" u="none" strike="noStrike" cap="none">
              <a:solidFill>
                <a:srgbClr val="000000"/>
              </a:solidFill>
            </a:endParaRPr>
          </a:p>
        </p:txBody>
      </p:sp>
      <p:sp>
        <p:nvSpPr>
          <p:cNvPr id="574" name="Google Shape;574;p45"/>
          <p:cNvSpPr/>
          <p:nvPr/>
        </p:nvSpPr>
        <p:spPr>
          <a:xfrm>
            <a:off x="5474050" y="1856600"/>
            <a:ext cx="3450600" cy="29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Observable property</a:t>
            </a:r>
            <a:endParaRPr sz="12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What property do we observe?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575" name="Google Shape;575;p45"/>
          <p:cNvSpPr/>
          <p:nvPr/>
        </p:nvSpPr>
        <p:spPr>
          <a:xfrm>
            <a:off x="1442900" y="3053588"/>
            <a:ext cx="1863000" cy="55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76" name="Google Shape;576;p45"/>
          <p:cNvSpPr/>
          <p:nvPr/>
        </p:nvSpPr>
        <p:spPr>
          <a:xfrm>
            <a:off x="1442900" y="2739188"/>
            <a:ext cx="1863000" cy="3144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</a:rPr>
              <a:t>Observation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77" name="Google Shape;577;p45"/>
          <p:cNvSpPr/>
          <p:nvPr/>
        </p:nvSpPr>
        <p:spPr>
          <a:xfrm>
            <a:off x="1568150" y="1852313"/>
            <a:ext cx="1612500" cy="55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78" name="Google Shape;578;p45"/>
          <p:cNvSpPr/>
          <p:nvPr/>
        </p:nvSpPr>
        <p:spPr>
          <a:xfrm>
            <a:off x="1568150" y="1537913"/>
            <a:ext cx="1612500" cy="3144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</a:rPr>
              <a:t>Observable property</a:t>
            </a:r>
            <a:endParaRPr sz="800">
              <a:solidFill>
                <a:srgbClr val="FFFFFF"/>
              </a:solidFill>
            </a:endParaRPr>
          </a:p>
        </p:txBody>
      </p:sp>
      <p:cxnSp>
        <p:nvCxnSpPr>
          <p:cNvPr id="579" name="Google Shape;579;p45"/>
          <p:cNvCxnSpPr>
            <a:stCxn id="576" idx="0"/>
            <a:endCxn id="577" idx="2"/>
          </p:cNvCxnSpPr>
          <p:nvPr/>
        </p:nvCxnSpPr>
        <p:spPr>
          <a:xfrm rot="10800000">
            <a:off x="2374400" y="2404388"/>
            <a:ext cx="0" cy="3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0" name="Google Shape;580;p45"/>
          <p:cNvSpPr/>
          <p:nvPr/>
        </p:nvSpPr>
        <p:spPr>
          <a:xfrm>
            <a:off x="6742997" y="976571"/>
            <a:ext cx="483900" cy="143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81" name="Google Shape;581;p45"/>
          <p:cNvSpPr/>
          <p:nvPr/>
        </p:nvSpPr>
        <p:spPr>
          <a:xfrm>
            <a:off x="6742997" y="894874"/>
            <a:ext cx="483900" cy="816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582" name="Google Shape;582;p45"/>
          <p:cNvSpPr/>
          <p:nvPr/>
        </p:nvSpPr>
        <p:spPr>
          <a:xfrm>
            <a:off x="6216500" y="64563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83" name="Google Shape;583;p45"/>
          <p:cNvSpPr/>
          <p:nvPr/>
        </p:nvSpPr>
        <p:spPr>
          <a:xfrm>
            <a:off x="6216500" y="571963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584" name="Google Shape;584;p45"/>
          <p:cNvSpPr/>
          <p:nvPr/>
        </p:nvSpPr>
        <p:spPr>
          <a:xfrm>
            <a:off x="7397450" y="972698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85" name="Google Shape;585;p45"/>
          <p:cNvSpPr/>
          <p:nvPr/>
        </p:nvSpPr>
        <p:spPr>
          <a:xfrm>
            <a:off x="7397450" y="899025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586" name="Google Shape;586;p45"/>
          <p:cNvSpPr/>
          <p:nvPr/>
        </p:nvSpPr>
        <p:spPr>
          <a:xfrm>
            <a:off x="6795950" y="653373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87" name="Google Shape;587;p45"/>
          <p:cNvSpPr/>
          <p:nvPr/>
        </p:nvSpPr>
        <p:spPr>
          <a:xfrm>
            <a:off x="6795950" y="579700"/>
            <a:ext cx="378000" cy="735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588" name="Google Shape;588;p45"/>
          <p:cNvSpPr/>
          <p:nvPr/>
        </p:nvSpPr>
        <p:spPr>
          <a:xfrm>
            <a:off x="6795950" y="127533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89" name="Google Shape;589;p45"/>
          <p:cNvSpPr/>
          <p:nvPr/>
        </p:nvSpPr>
        <p:spPr>
          <a:xfrm>
            <a:off x="6795950" y="1201663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590" name="Google Shape;590;p45"/>
          <p:cNvSpPr/>
          <p:nvPr/>
        </p:nvSpPr>
        <p:spPr>
          <a:xfrm>
            <a:off x="7397450" y="127523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91" name="Google Shape;591;p45"/>
          <p:cNvSpPr/>
          <p:nvPr/>
        </p:nvSpPr>
        <p:spPr>
          <a:xfrm>
            <a:off x="7397450" y="1201563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592" name="Google Shape;592;p45"/>
          <p:cNvSpPr/>
          <p:nvPr/>
        </p:nvSpPr>
        <p:spPr>
          <a:xfrm>
            <a:off x="7397450" y="64563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93" name="Google Shape;593;p45"/>
          <p:cNvSpPr/>
          <p:nvPr/>
        </p:nvSpPr>
        <p:spPr>
          <a:xfrm>
            <a:off x="7397450" y="571963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594" name="Google Shape;594;p45"/>
          <p:cNvSpPr/>
          <p:nvPr/>
        </p:nvSpPr>
        <p:spPr>
          <a:xfrm>
            <a:off x="6216500" y="97628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95" name="Google Shape;595;p45"/>
          <p:cNvSpPr/>
          <p:nvPr/>
        </p:nvSpPr>
        <p:spPr>
          <a:xfrm>
            <a:off x="6216500" y="902613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cxnSp>
        <p:nvCxnSpPr>
          <p:cNvPr id="596" name="Google Shape;596;p45"/>
          <p:cNvCxnSpPr>
            <a:stCxn id="581" idx="0"/>
            <a:endCxn id="586" idx="2"/>
          </p:cNvCxnSpPr>
          <p:nvPr/>
        </p:nvCxnSpPr>
        <p:spPr>
          <a:xfrm rot="10800000">
            <a:off x="6984947" y="782674"/>
            <a:ext cx="0" cy="11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7" name="Google Shape;597;p45"/>
          <p:cNvCxnSpPr>
            <a:stCxn id="580" idx="2"/>
            <a:endCxn id="589" idx="0"/>
          </p:cNvCxnSpPr>
          <p:nvPr/>
        </p:nvCxnSpPr>
        <p:spPr>
          <a:xfrm>
            <a:off x="6984947" y="1119971"/>
            <a:ext cx="0" cy="8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8" name="Google Shape;598;p45"/>
          <p:cNvCxnSpPr>
            <a:stCxn id="581" idx="1"/>
          </p:cNvCxnSpPr>
          <p:nvPr/>
        </p:nvCxnSpPr>
        <p:spPr>
          <a:xfrm rot="10800000">
            <a:off x="6677297" y="935674"/>
            <a:ext cx="6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9" name="Google Shape;599;p45"/>
          <p:cNvCxnSpPr/>
          <p:nvPr/>
        </p:nvCxnSpPr>
        <p:spPr>
          <a:xfrm>
            <a:off x="6682850" y="610550"/>
            <a:ext cx="0" cy="3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0" name="Google Shape;600;p45"/>
          <p:cNvCxnSpPr>
            <a:stCxn id="583" idx="3"/>
          </p:cNvCxnSpPr>
          <p:nvPr/>
        </p:nvCxnSpPr>
        <p:spPr>
          <a:xfrm>
            <a:off x="6594500" y="608713"/>
            <a:ext cx="9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1" name="Google Shape;601;p45"/>
          <p:cNvCxnSpPr>
            <a:stCxn id="581" idx="3"/>
            <a:endCxn id="585" idx="1"/>
          </p:cNvCxnSpPr>
          <p:nvPr/>
        </p:nvCxnSpPr>
        <p:spPr>
          <a:xfrm>
            <a:off x="7226897" y="935674"/>
            <a:ext cx="17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2" name="Google Shape;602;p45"/>
          <p:cNvCxnSpPr>
            <a:stCxn id="593" idx="1"/>
          </p:cNvCxnSpPr>
          <p:nvPr/>
        </p:nvCxnSpPr>
        <p:spPr>
          <a:xfrm rot="10800000">
            <a:off x="7323050" y="608713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3" name="Google Shape;603;p45"/>
          <p:cNvCxnSpPr>
            <a:stCxn id="591" idx="1"/>
          </p:cNvCxnSpPr>
          <p:nvPr/>
        </p:nvCxnSpPr>
        <p:spPr>
          <a:xfrm rot="10800000">
            <a:off x="7326650" y="1238313"/>
            <a:ext cx="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4" name="Google Shape;604;p45"/>
          <p:cNvCxnSpPr/>
          <p:nvPr/>
        </p:nvCxnSpPr>
        <p:spPr>
          <a:xfrm>
            <a:off x="7323000" y="606850"/>
            <a:ext cx="0" cy="63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5" name="Google Shape;605;p45"/>
          <p:cNvCxnSpPr>
            <a:stCxn id="595" idx="0"/>
            <a:endCxn id="582" idx="2"/>
          </p:cNvCxnSpPr>
          <p:nvPr/>
        </p:nvCxnSpPr>
        <p:spPr>
          <a:xfrm rot="10800000">
            <a:off x="6405500" y="774813"/>
            <a:ext cx="0" cy="12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oogle Shape;610;p46"/>
          <p:cNvPicPr preferRelativeResize="0"/>
          <p:nvPr/>
        </p:nvPicPr>
        <p:blipFill rotWithShape="1">
          <a:blip r:embed="rId3">
            <a:alphaModFix amt="10000"/>
          </a:blip>
          <a:srcRect l="44900"/>
          <a:stretch/>
        </p:blipFill>
        <p:spPr>
          <a:xfrm>
            <a:off x="4893575" y="0"/>
            <a:ext cx="425043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46"/>
          <p:cNvSpPr/>
          <p:nvPr/>
        </p:nvSpPr>
        <p:spPr>
          <a:xfrm>
            <a:off x="5474050" y="1856600"/>
            <a:ext cx="3450600" cy="29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Result information</a:t>
            </a:r>
            <a:endParaRPr sz="12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In the end you want to get a certain result, which is derived from the gathered data e.g.</a:t>
            </a:r>
            <a:endParaRPr sz="1200">
              <a:solidFill>
                <a:schemeClr val="dk1"/>
              </a:solidFill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Value of the observation</a:t>
            </a:r>
            <a:endParaRPr sz="1200">
              <a:solidFill>
                <a:schemeClr val="dk1"/>
              </a:solidFill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GB" sz="1200">
                <a:solidFill>
                  <a:schemeClr val="dk1"/>
                </a:solidFill>
              </a:rPr>
              <a:t>0.5 ppm</a:t>
            </a:r>
            <a:endParaRPr sz="1200">
              <a:solidFill>
                <a:schemeClr val="dk1"/>
              </a:solidFill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Level of the observation</a:t>
            </a:r>
            <a:endParaRPr sz="1200">
              <a:solidFill>
                <a:schemeClr val="dk1"/>
              </a:solidFill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GB" sz="1200">
                <a:solidFill>
                  <a:schemeClr val="dk1"/>
                </a:solidFill>
              </a:rPr>
              <a:t>Excellent - Good - Poor - Alarming</a:t>
            </a:r>
            <a:endParaRPr sz="1200">
              <a:solidFill>
                <a:schemeClr val="dk1"/>
              </a:solidFill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GB" sz="1200">
                <a:solidFill>
                  <a:schemeClr val="dk1"/>
                </a:solidFill>
              </a:rPr>
              <a:t>We are below the threshold</a:t>
            </a:r>
            <a:endParaRPr sz="1200">
              <a:solidFill>
                <a:schemeClr val="dk1"/>
              </a:solidFill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GB" sz="1200">
                <a:solidFill>
                  <a:schemeClr val="dk1"/>
                </a:solidFill>
              </a:rPr>
              <a:t>Red - Green - Orange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GB" sz="1200">
                <a:solidFill>
                  <a:schemeClr val="dk1"/>
                </a:solidFill>
              </a:rPr>
              <a:t>…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12" name="Google Shape;612;p46"/>
          <p:cNvSpPr txBox="1"/>
          <p:nvPr/>
        </p:nvSpPr>
        <p:spPr>
          <a:xfrm>
            <a:off x="628650" y="273850"/>
            <a:ext cx="82596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/>
              <a:t>Use case storyline</a:t>
            </a:r>
            <a:br>
              <a:rPr lang="en-GB" sz="2900" b="1"/>
            </a:br>
            <a:r>
              <a:rPr lang="en-GB" i="1"/>
              <a:t>Simplified version of the class model</a:t>
            </a:r>
            <a:endParaRPr i="1" u="none" strike="noStrike" cap="none">
              <a:solidFill>
                <a:srgbClr val="000000"/>
              </a:solidFill>
            </a:endParaRPr>
          </a:p>
        </p:txBody>
      </p:sp>
      <p:sp>
        <p:nvSpPr>
          <p:cNvPr id="613" name="Google Shape;613;p46"/>
          <p:cNvSpPr/>
          <p:nvPr/>
        </p:nvSpPr>
        <p:spPr>
          <a:xfrm>
            <a:off x="1434825" y="2029713"/>
            <a:ext cx="1863000" cy="55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14" name="Google Shape;614;p46"/>
          <p:cNvSpPr/>
          <p:nvPr/>
        </p:nvSpPr>
        <p:spPr>
          <a:xfrm>
            <a:off x="1434825" y="1715313"/>
            <a:ext cx="1863000" cy="3144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</a:rPr>
              <a:t>Observation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615" name="Google Shape;615;p46"/>
          <p:cNvSpPr/>
          <p:nvPr/>
        </p:nvSpPr>
        <p:spPr>
          <a:xfrm>
            <a:off x="1560075" y="3210513"/>
            <a:ext cx="1612500" cy="55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16" name="Google Shape;616;p46"/>
          <p:cNvSpPr/>
          <p:nvPr/>
        </p:nvSpPr>
        <p:spPr>
          <a:xfrm>
            <a:off x="1560075" y="2896113"/>
            <a:ext cx="1612500" cy="3144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</a:rPr>
              <a:t>Result</a:t>
            </a:r>
            <a:endParaRPr sz="800">
              <a:solidFill>
                <a:srgbClr val="FFFFFF"/>
              </a:solidFill>
            </a:endParaRPr>
          </a:p>
        </p:txBody>
      </p:sp>
      <p:cxnSp>
        <p:nvCxnSpPr>
          <p:cNvPr id="617" name="Google Shape;617;p46"/>
          <p:cNvCxnSpPr>
            <a:stCxn id="613" idx="2"/>
            <a:endCxn id="616" idx="0"/>
          </p:cNvCxnSpPr>
          <p:nvPr/>
        </p:nvCxnSpPr>
        <p:spPr>
          <a:xfrm>
            <a:off x="2366325" y="2581713"/>
            <a:ext cx="0" cy="3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8" name="Google Shape;618;p46"/>
          <p:cNvSpPr/>
          <p:nvPr/>
        </p:nvSpPr>
        <p:spPr>
          <a:xfrm>
            <a:off x="6742997" y="976571"/>
            <a:ext cx="483900" cy="143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19" name="Google Shape;619;p46"/>
          <p:cNvSpPr/>
          <p:nvPr/>
        </p:nvSpPr>
        <p:spPr>
          <a:xfrm>
            <a:off x="6742997" y="894874"/>
            <a:ext cx="483900" cy="816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620" name="Google Shape;620;p46"/>
          <p:cNvSpPr/>
          <p:nvPr/>
        </p:nvSpPr>
        <p:spPr>
          <a:xfrm>
            <a:off x="6216500" y="64563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21" name="Google Shape;621;p46"/>
          <p:cNvSpPr/>
          <p:nvPr/>
        </p:nvSpPr>
        <p:spPr>
          <a:xfrm>
            <a:off x="6216500" y="571963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622" name="Google Shape;622;p46"/>
          <p:cNvSpPr/>
          <p:nvPr/>
        </p:nvSpPr>
        <p:spPr>
          <a:xfrm>
            <a:off x="7397450" y="972698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23" name="Google Shape;623;p46"/>
          <p:cNvSpPr/>
          <p:nvPr/>
        </p:nvSpPr>
        <p:spPr>
          <a:xfrm>
            <a:off x="7397450" y="899025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624" name="Google Shape;624;p46"/>
          <p:cNvSpPr/>
          <p:nvPr/>
        </p:nvSpPr>
        <p:spPr>
          <a:xfrm>
            <a:off x="6795950" y="653373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25" name="Google Shape;625;p46"/>
          <p:cNvSpPr/>
          <p:nvPr/>
        </p:nvSpPr>
        <p:spPr>
          <a:xfrm>
            <a:off x="6795950" y="579700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626" name="Google Shape;626;p46"/>
          <p:cNvSpPr/>
          <p:nvPr/>
        </p:nvSpPr>
        <p:spPr>
          <a:xfrm>
            <a:off x="6795950" y="127533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27" name="Google Shape;627;p46"/>
          <p:cNvSpPr/>
          <p:nvPr/>
        </p:nvSpPr>
        <p:spPr>
          <a:xfrm>
            <a:off x="6795950" y="1201663"/>
            <a:ext cx="378000" cy="735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628" name="Google Shape;628;p46"/>
          <p:cNvSpPr/>
          <p:nvPr/>
        </p:nvSpPr>
        <p:spPr>
          <a:xfrm>
            <a:off x="7397450" y="127523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29" name="Google Shape;629;p46"/>
          <p:cNvSpPr/>
          <p:nvPr/>
        </p:nvSpPr>
        <p:spPr>
          <a:xfrm>
            <a:off x="7397450" y="1201563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630" name="Google Shape;630;p46"/>
          <p:cNvSpPr/>
          <p:nvPr/>
        </p:nvSpPr>
        <p:spPr>
          <a:xfrm>
            <a:off x="7397450" y="64563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31" name="Google Shape;631;p46"/>
          <p:cNvSpPr/>
          <p:nvPr/>
        </p:nvSpPr>
        <p:spPr>
          <a:xfrm>
            <a:off x="7397450" y="571963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632" name="Google Shape;632;p46"/>
          <p:cNvSpPr/>
          <p:nvPr/>
        </p:nvSpPr>
        <p:spPr>
          <a:xfrm>
            <a:off x="6216500" y="97628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33" name="Google Shape;633;p46"/>
          <p:cNvSpPr/>
          <p:nvPr/>
        </p:nvSpPr>
        <p:spPr>
          <a:xfrm>
            <a:off x="6216500" y="902613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cxnSp>
        <p:nvCxnSpPr>
          <p:cNvPr id="634" name="Google Shape;634;p46"/>
          <p:cNvCxnSpPr>
            <a:stCxn id="619" idx="0"/>
            <a:endCxn id="624" idx="2"/>
          </p:cNvCxnSpPr>
          <p:nvPr/>
        </p:nvCxnSpPr>
        <p:spPr>
          <a:xfrm rot="10800000">
            <a:off x="6984947" y="782674"/>
            <a:ext cx="0" cy="11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5" name="Google Shape;635;p46"/>
          <p:cNvCxnSpPr>
            <a:stCxn id="618" idx="2"/>
            <a:endCxn id="627" idx="0"/>
          </p:cNvCxnSpPr>
          <p:nvPr/>
        </p:nvCxnSpPr>
        <p:spPr>
          <a:xfrm>
            <a:off x="6984947" y="1119971"/>
            <a:ext cx="0" cy="8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6" name="Google Shape;636;p46"/>
          <p:cNvCxnSpPr>
            <a:stCxn id="619" idx="1"/>
          </p:cNvCxnSpPr>
          <p:nvPr/>
        </p:nvCxnSpPr>
        <p:spPr>
          <a:xfrm rot="10800000">
            <a:off x="6677297" y="935674"/>
            <a:ext cx="6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7" name="Google Shape;637;p46"/>
          <p:cNvCxnSpPr/>
          <p:nvPr/>
        </p:nvCxnSpPr>
        <p:spPr>
          <a:xfrm>
            <a:off x="6682850" y="610550"/>
            <a:ext cx="0" cy="3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8" name="Google Shape;638;p46"/>
          <p:cNvCxnSpPr>
            <a:stCxn id="621" idx="3"/>
          </p:cNvCxnSpPr>
          <p:nvPr/>
        </p:nvCxnSpPr>
        <p:spPr>
          <a:xfrm>
            <a:off x="6594500" y="608713"/>
            <a:ext cx="9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9" name="Google Shape;639;p46"/>
          <p:cNvCxnSpPr>
            <a:stCxn id="619" idx="3"/>
            <a:endCxn id="623" idx="1"/>
          </p:cNvCxnSpPr>
          <p:nvPr/>
        </p:nvCxnSpPr>
        <p:spPr>
          <a:xfrm>
            <a:off x="7226897" y="935674"/>
            <a:ext cx="17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0" name="Google Shape;640;p46"/>
          <p:cNvCxnSpPr>
            <a:stCxn id="631" idx="1"/>
          </p:cNvCxnSpPr>
          <p:nvPr/>
        </p:nvCxnSpPr>
        <p:spPr>
          <a:xfrm rot="10800000">
            <a:off x="7323050" y="608713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1" name="Google Shape;641;p46"/>
          <p:cNvCxnSpPr>
            <a:stCxn id="629" idx="1"/>
          </p:cNvCxnSpPr>
          <p:nvPr/>
        </p:nvCxnSpPr>
        <p:spPr>
          <a:xfrm rot="10800000">
            <a:off x="7326650" y="1238313"/>
            <a:ext cx="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2" name="Google Shape;642;p46"/>
          <p:cNvCxnSpPr/>
          <p:nvPr/>
        </p:nvCxnSpPr>
        <p:spPr>
          <a:xfrm>
            <a:off x="7323000" y="606850"/>
            <a:ext cx="0" cy="63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3" name="Google Shape;643;p46"/>
          <p:cNvCxnSpPr>
            <a:stCxn id="633" idx="0"/>
            <a:endCxn id="620" idx="2"/>
          </p:cNvCxnSpPr>
          <p:nvPr/>
        </p:nvCxnSpPr>
        <p:spPr>
          <a:xfrm rot="10800000">
            <a:off x="6405500" y="774813"/>
            <a:ext cx="0" cy="12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7"/>
          <p:cNvSpPr/>
          <p:nvPr/>
        </p:nvSpPr>
        <p:spPr>
          <a:xfrm>
            <a:off x="298300" y="0"/>
            <a:ext cx="4490100" cy="5143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47"/>
          <p:cNvSpPr txBox="1"/>
          <p:nvPr/>
        </p:nvSpPr>
        <p:spPr>
          <a:xfrm>
            <a:off x="5247100" y="1628250"/>
            <a:ext cx="3389400" cy="18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Does this make sense?</a:t>
            </a:r>
            <a:br>
              <a:rPr lang="en-GB"/>
            </a:b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Do we cover all aspects of the use case?</a:t>
            </a:r>
            <a:br>
              <a:rPr lang="en-GB"/>
            </a:b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Are we missing crucial pieces of information?</a:t>
            </a:r>
            <a:endParaRPr/>
          </a:p>
        </p:txBody>
      </p:sp>
      <p:pic>
        <p:nvPicPr>
          <p:cNvPr id="650" name="Google Shape;65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725" y="1672000"/>
            <a:ext cx="1463600" cy="14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47"/>
          <p:cNvSpPr txBox="1"/>
          <p:nvPr/>
        </p:nvSpPr>
        <p:spPr>
          <a:xfrm>
            <a:off x="8218450" y="740075"/>
            <a:ext cx="532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15’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2" name="Google Shape;652;p47"/>
          <p:cNvSpPr/>
          <p:nvPr/>
        </p:nvSpPr>
        <p:spPr>
          <a:xfrm>
            <a:off x="8297225" y="185052"/>
            <a:ext cx="375249" cy="504976"/>
          </a:xfrm>
          <a:custGeom>
            <a:avLst/>
            <a:gdLst/>
            <a:ahLst/>
            <a:cxnLst/>
            <a:rect l="l" t="t" r="r" b="b"/>
            <a:pathLst>
              <a:path w="680" h="918" extrusionOk="0">
                <a:moveTo>
                  <a:pt x="608" y="371"/>
                </a:moveTo>
                <a:cubicBezTo>
                  <a:pt x="632" y="347"/>
                  <a:pt x="632" y="347"/>
                  <a:pt x="632" y="347"/>
                </a:cubicBezTo>
                <a:cubicBezTo>
                  <a:pt x="649" y="330"/>
                  <a:pt x="649" y="303"/>
                  <a:pt x="632" y="286"/>
                </a:cubicBezTo>
                <a:cubicBezTo>
                  <a:pt x="616" y="269"/>
                  <a:pt x="588" y="269"/>
                  <a:pt x="571" y="286"/>
                </a:cubicBezTo>
                <a:cubicBezTo>
                  <a:pt x="547" y="310"/>
                  <a:pt x="547" y="310"/>
                  <a:pt x="547" y="310"/>
                </a:cubicBezTo>
                <a:cubicBezTo>
                  <a:pt x="505" y="277"/>
                  <a:pt x="455" y="254"/>
                  <a:pt x="401" y="244"/>
                </a:cubicBezTo>
                <a:cubicBezTo>
                  <a:pt x="442" y="223"/>
                  <a:pt x="470" y="179"/>
                  <a:pt x="470" y="130"/>
                </a:cubicBezTo>
                <a:cubicBezTo>
                  <a:pt x="470" y="58"/>
                  <a:pt x="411" y="0"/>
                  <a:pt x="340" y="0"/>
                </a:cubicBezTo>
                <a:cubicBezTo>
                  <a:pt x="268" y="0"/>
                  <a:pt x="210" y="58"/>
                  <a:pt x="210" y="130"/>
                </a:cubicBezTo>
                <a:cubicBezTo>
                  <a:pt x="210" y="179"/>
                  <a:pt x="238" y="223"/>
                  <a:pt x="279" y="244"/>
                </a:cubicBezTo>
                <a:cubicBezTo>
                  <a:pt x="121" y="273"/>
                  <a:pt x="0" y="412"/>
                  <a:pt x="0" y="578"/>
                </a:cubicBezTo>
                <a:cubicBezTo>
                  <a:pt x="0" y="766"/>
                  <a:pt x="152" y="918"/>
                  <a:pt x="340" y="918"/>
                </a:cubicBezTo>
                <a:cubicBezTo>
                  <a:pt x="527" y="918"/>
                  <a:pt x="680" y="766"/>
                  <a:pt x="680" y="578"/>
                </a:cubicBezTo>
                <a:cubicBezTo>
                  <a:pt x="680" y="500"/>
                  <a:pt x="653" y="429"/>
                  <a:pt x="608" y="371"/>
                </a:cubicBezTo>
                <a:close/>
                <a:moveTo>
                  <a:pt x="245" y="130"/>
                </a:moveTo>
                <a:cubicBezTo>
                  <a:pt x="245" y="77"/>
                  <a:pt x="287" y="35"/>
                  <a:pt x="340" y="35"/>
                </a:cubicBezTo>
                <a:cubicBezTo>
                  <a:pt x="392" y="35"/>
                  <a:pt x="435" y="77"/>
                  <a:pt x="435" y="130"/>
                </a:cubicBezTo>
                <a:cubicBezTo>
                  <a:pt x="435" y="175"/>
                  <a:pt x="404" y="213"/>
                  <a:pt x="361" y="223"/>
                </a:cubicBezTo>
                <a:cubicBezTo>
                  <a:pt x="361" y="181"/>
                  <a:pt x="361" y="181"/>
                  <a:pt x="361" y="181"/>
                </a:cubicBezTo>
                <a:cubicBezTo>
                  <a:pt x="381" y="181"/>
                  <a:pt x="381" y="181"/>
                  <a:pt x="381" y="181"/>
                </a:cubicBezTo>
                <a:cubicBezTo>
                  <a:pt x="381" y="99"/>
                  <a:pt x="381" y="99"/>
                  <a:pt x="381" y="99"/>
                </a:cubicBezTo>
                <a:cubicBezTo>
                  <a:pt x="299" y="99"/>
                  <a:pt x="299" y="99"/>
                  <a:pt x="299" y="99"/>
                </a:cubicBezTo>
                <a:cubicBezTo>
                  <a:pt x="299" y="181"/>
                  <a:pt x="299" y="181"/>
                  <a:pt x="299" y="181"/>
                </a:cubicBezTo>
                <a:cubicBezTo>
                  <a:pt x="318" y="181"/>
                  <a:pt x="318" y="181"/>
                  <a:pt x="318" y="181"/>
                </a:cubicBezTo>
                <a:cubicBezTo>
                  <a:pt x="318" y="223"/>
                  <a:pt x="318" y="223"/>
                  <a:pt x="318" y="223"/>
                </a:cubicBezTo>
                <a:cubicBezTo>
                  <a:pt x="276" y="213"/>
                  <a:pt x="245" y="175"/>
                  <a:pt x="245" y="130"/>
                </a:cubicBezTo>
                <a:close/>
                <a:moveTo>
                  <a:pt x="357" y="848"/>
                </a:moveTo>
                <a:cubicBezTo>
                  <a:pt x="357" y="814"/>
                  <a:pt x="357" y="814"/>
                  <a:pt x="357" y="814"/>
                </a:cubicBezTo>
                <a:cubicBezTo>
                  <a:pt x="357" y="805"/>
                  <a:pt x="349" y="797"/>
                  <a:pt x="340" y="797"/>
                </a:cubicBezTo>
                <a:cubicBezTo>
                  <a:pt x="330" y="797"/>
                  <a:pt x="322" y="805"/>
                  <a:pt x="322" y="814"/>
                </a:cubicBezTo>
                <a:cubicBezTo>
                  <a:pt x="322" y="848"/>
                  <a:pt x="322" y="848"/>
                  <a:pt x="322" y="848"/>
                </a:cubicBezTo>
                <a:cubicBezTo>
                  <a:pt x="187" y="839"/>
                  <a:pt x="79" y="731"/>
                  <a:pt x="70" y="596"/>
                </a:cubicBezTo>
                <a:cubicBezTo>
                  <a:pt x="120" y="596"/>
                  <a:pt x="120" y="596"/>
                  <a:pt x="120" y="596"/>
                </a:cubicBezTo>
                <a:cubicBezTo>
                  <a:pt x="130" y="596"/>
                  <a:pt x="138" y="588"/>
                  <a:pt x="138" y="578"/>
                </a:cubicBezTo>
                <a:cubicBezTo>
                  <a:pt x="138" y="569"/>
                  <a:pt x="130" y="561"/>
                  <a:pt x="120" y="561"/>
                </a:cubicBezTo>
                <a:cubicBezTo>
                  <a:pt x="70" y="561"/>
                  <a:pt x="70" y="561"/>
                  <a:pt x="70" y="561"/>
                </a:cubicBezTo>
                <a:cubicBezTo>
                  <a:pt x="79" y="420"/>
                  <a:pt x="197" y="308"/>
                  <a:pt x="340" y="308"/>
                </a:cubicBezTo>
                <a:cubicBezTo>
                  <a:pt x="483" y="308"/>
                  <a:pt x="600" y="420"/>
                  <a:pt x="609" y="561"/>
                </a:cubicBezTo>
                <a:cubicBezTo>
                  <a:pt x="559" y="561"/>
                  <a:pt x="559" y="561"/>
                  <a:pt x="559" y="561"/>
                </a:cubicBezTo>
                <a:cubicBezTo>
                  <a:pt x="550" y="561"/>
                  <a:pt x="542" y="569"/>
                  <a:pt x="542" y="578"/>
                </a:cubicBezTo>
                <a:cubicBezTo>
                  <a:pt x="542" y="588"/>
                  <a:pt x="550" y="596"/>
                  <a:pt x="559" y="596"/>
                </a:cubicBezTo>
                <a:cubicBezTo>
                  <a:pt x="609" y="596"/>
                  <a:pt x="609" y="596"/>
                  <a:pt x="609" y="596"/>
                </a:cubicBezTo>
                <a:cubicBezTo>
                  <a:pt x="601" y="731"/>
                  <a:pt x="492" y="839"/>
                  <a:pt x="357" y="848"/>
                </a:cubicBezTo>
                <a:close/>
                <a:moveTo>
                  <a:pt x="396" y="611"/>
                </a:moveTo>
                <a:cubicBezTo>
                  <a:pt x="414" y="580"/>
                  <a:pt x="403" y="540"/>
                  <a:pt x="372" y="522"/>
                </a:cubicBezTo>
                <a:cubicBezTo>
                  <a:pt x="362" y="516"/>
                  <a:pt x="351" y="513"/>
                  <a:pt x="340" y="513"/>
                </a:cubicBezTo>
                <a:cubicBezTo>
                  <a:pt x="329" y="513"/>
                  <a:pt x="318" y="516"/>
                  <a:pt x="308" y="522"/>
                </a:cubicBezTo>
                <a:cubicBezTo>
                  <a:pt x="296" y="510"/>
                  <a:pt x="296" y="510"/>
                  <a:pt x="296" y="510"/>
                </a:cubicBezTo>
                <a:cubicBezTo>
                  <a:pt x="289" y="503"/>
                  <a:pt x="278" y="503"/>
                  <a:pt x="272" y="510"/>
                </a:cubicBezTo>
                <a:cubicBezTo>
                  <a:pt x="265" y="517"/>
                  <a:pt x="265" y="528"/>
                  <a:pt x="272" y="535"/>
                </a:cubicBezTo>
                <a:cubicBezTo>
                  <a:pt x="283" y="546"/>
                  <a:pt x="283" y="546"/>
                  <a:pt x="283" y="546"/>
                </a:cubicBezTo>
                <a:cubicBezTo>
                  <a:pt x="266" y="578"/>
                  <a:pt x="276" y="617"/>
                  <a:pt x="307" y="635"/>
                </a:cubicBezTo>
                <a:cubicBezTo>
                  <a:pt x="318" y="641"/>
                  <a:pt x="329" y="644"/>
                  <a:pt x="340" y="644"/>
                </a:cubicBezTo>
                <a:cubicBezTo>
                  <a:pt x="351" y="644"/>
                  <a:pt x="362" y="641"/>
                  <a:pt x="372" y="635"/>
                </a:cubicBezTo>
                <a:cubicBezTo>
                  <a:pt x="481" y="745"/>
                  <a:pt x="481" y="745"/>
                  <a:pt x="481" y="745"/>
                </a:cubicBezTo>
                <a:cubicBezTo>
                  <a:pt x="485" y="748"/>
                  <a:pt x="489" y="750"/>
                  <a:pt x="494" y="750"/>
                </a:cubicBezTo>
                <a:cubicBezTo>
                  <a:pt x="498" y="750"/>
                  <a:pt x="503" y="748"/>
                  <a:pt x="506" y="745"/>
                </a:cubicBezTo>
                <a:cubicBezTo>
                  <a:pt x="513" y="738"/>
                  <a:pt x="513" y="727"/>
                  <a:pt x="506" y="720"/>
                </a:cubicBezTo>
                <a:lnTo>
                  <a:pt x="396" y="611"/>
                </a:lnTo>
                <a:close/>
                <a:moveTo>
                  <a:pt x="366" y="594"/>
                </a:moveTo>
                <a:cubicBezTo>
                  <a:pt x="361" y="603"/>
                  <a:pt x="351" y="609"/>
                  <a:pt x="340" y="609"/>
                </a:cubicBezTo>
                <a:cubicBezTo>
                  <a:pt x="334" y="609"/>
                  <a:pt x="329" y="608"/>
                  <a:pt x="325" y="605"/>
                </a:cubicBezTo>
                <a:cubicBezTo>
                  <a:pt x="310" y="596"/>
                  <a:pt x="305" y="578"/>
                  <a:pt x="314" y="563"/>
                </a:cubicBezTo>
                <a:cubicBezTo>
                  <a:pt x="319" y="554"/>
                  <a:pt x="329" y="548"/>
                  <a:pt x="340" y="548"/>
                </a:cubicBezTo>
                <a:cubicBezTo>
                  <a:pt x="345" y="548"/>
                  <a:pt x="350" y="549"/>
                  <a:pt x="355" y="552"/>
                </a:cubicBezTo>
                <a:cubicBezTo>
                  <a:pt x="362" y="556"/>
                  <a:pt x="367" y="563"/>
                  <a:pt x="369" y="571"/>
                </a:cubicBezTo>
                <a:cubicBezTo>
                  <a:pt x="371" y="578"/>
                  <a:pt x="370" y="587"/>
                  <a:pt x="366" y="594"/>
                </a:cubicBezTo>
                <a:close/>
                <a:moveTo>
                  <a:pt x="308" y="426"/>
                </a:moveTo>
                <a:cubicBezTo>
                  <a:pt x="308" y="413"/>
                  <a:pt x="316" y="401"/>
                  <a:pt x="328" y="397"/>
                </a:cubicBezTo>
                <a:cubicBezTo>
                  <a:pt x="420" y="345"/>
                  <a:pt x="420" y="345"/>
                  <a:pt x="420" y="345"/>
                </a:cubicBezTo>
                <a:cubicBezTo>
                  <a:pt x="369" y="438"/>
                  <a:pt x="369" y="438"/>
                  <a:pt x="369" y="438"/>
                </a:cubicBezTo>
                <a:cubicBezTo>
                  <a:pt x="364" y="449"/>
                  <a:pt x="353" y="457"/>
                  <a:pt x="340" y="457"/>
                </a:cubicBezTo>
                <a:cubicBezTo>
                  <a:pt x="322" y="457"/>
                  <a:pt x="308" y="443"/>
                  <a:pt x="308" y="42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8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latin typeface="Arial"/>
                <a:ea typeface="Arial"/>
                <a:cs typeface="Arial"/>
                <a:sym typeface="Arial"/>
              </a:rPr>
              <a:t>Initial thoughts of comparison</a:t>
            </a:r>
            <a:endParaRPr sz="2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48"/>
          <p:cNvSpPr/>
          <p:nvPr/>
        </p:nvSpPr>
        <p:spPr>
          <a:xfrm>
            <a:off x="495859" y="10420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346" h="346" extrusionOk="0">
                <a:moveTo>
                  <a:pt x="0" y="0"/>
                </a:moveTo>
                <a:cubicBezTo>
                  <a:pt x="0" y="346"/>
                  <a:pt x="0" y="346"/>
                  <a:pt x="0" y="346"/>
                </a:cubicBezTo>
                <a:cubicBezTo>
                  <a:pt x="346" y="346"/>
                  <a:pt x="346" y="346"/>
                  <a:pt x="346" y="346"/>
                </a:cubicBezTo>
                <a:cubicBezTo>
                  <a:pt x="346" y="0"/>
                  <a:pt x="346" y="0"/>
                  <a:pt x="346" y="0"/>
                </a:cubicBezTo>
                <a:lnTo>
                  <a:pt x="0" y="0"/>
                </a:lnTo>
                <a:close/>
                <a:moveTo>
                  <a:pt x="332" y="331"/>
                </a:moveTo>
                <a:cubicBezTo>
                  <a:pt x="15" y="331"/>
                  <a:pt x="15" y="331"/>
                  <a:pt x="15" y="331"/>
                </a:cubicBezTo>
                <a:cubicBezTo>
                  <a:pt x="15" y="15"/>
                  <a:pt x="15" y="15"/>
                  <a:pt x="15" y="15"/>
                </a:cubicBezTo>
                <a:cubicBezTo>
                  <a:pt x="332" y="15"/>
                  <a:pt x="332" y="15"/>
                  <a:pt x="332" y="15"/>
                </a:cubicBezTo>
                <a:lnTo>
                  <a:pt x="332" y="331"/>
                </a:lnTo>
                <a:close/>
                <a:moveTo>
                  <a:pt x="80" y="145"/>
                </a:moveTo>
                <a:cubicBezTo>
                  <a:pt x="32" y="239"/>
                  <a:pt x="32" y="239"/>
                  <a:pt x="32" y="239"/>
                </a:cubicBezTo>
                <a:cubicBezTo>
                  <a:pt x="127" y="239"/>
                  <a:pt x="127" y="239"/>
                  <a:pt x="127" y="239"/>
                </a:cubicBezTo>
                <a:lnTo>
                  <a:pt x="80" y="145"/>
                </a:lnTo>
                <a:close/>
                <a:moveTo>
                  <a:pt x="80" y="178"/>
                </a:moveTo>
                <a:cubicBezTo>
                  <a:pt x="103" y="224"/>
                  <a:pt x="103" y="224"/>
                  <a:pt x="103" y="224"/>
                </a:cubicBezTo>
                <a:cubicBezTo>
                  <a:pt x="56" y="224"/>
                  <a:pt x="56" y="224"/>
                  <a:pt x="56" y="224"/>
                </a:cubicBezTo>
                <a:lnTo>
                  <a:pt x="80" y="178"/>
                </a:lnTo>
                <a:close/>
                <a:moveTo>
                  <a:pt x="219" y="195"/>
                </a:moveTo>
                <a:cubicBezTo>
                  <a:pt x="315" y="195"/>
                  <a:pt x="315" y="195"/>
                  <a:pt x="315" y="195"/>
                </a:cubicBezTo>
                <a:cubicBezTo>
                  <a:pt x="267" y="101"/>
                  <a:pt x="267" y="101"/>
                  <a:pt x="267" y="101"/>
                </a:cubicBezTo>
                <a:lnTo>
                  <a:pt x="219" y="195"/>
                </a:lnTo>
                <a:close/>
                <a:moveTo>
                  <a:pt x="243" y="180"/>
                </a:moveTo>
                <a:cubicBezTo>
                  <a:pt x="267" y="133"/>
                  <a:pt x="267" y="133"/>
                  <a:pt x="267" y="133"/>
                </a:cubicBezTo>
                <a:cubicBezTo>
                  <a:pt x="291" y="180"/>
                  <a:pt x="291" y="180"/>
                  <a:pt x="291" y="180"/>
                </a:cubicBezTo>
                <a:lnTo>
                  <a:pt x="243" y="180"/>
                </a:lnTo>
                <a:close/>
                <a:moveTo>
                  <a:pt x="83" y="104"/>
                </a:moveTo>
                <a:cubicBezTo>
                  <a:pt x="136" y="95"/>
                  <a:pt x="136" y="95"/>
                  <a:pt x="136" y="95"/>
                </a:cubicBezTo>
                <a:cubicBezTo>
                  <a:pt x="140" y="107"/>
                  <a:pt x="151" y="116"/>
                  <a:pt x="164" y="119"/>
                </a:cubicBezTo>
                <a:cubicBezTo>
                  <a:pt x="164" y="295"/>
                  <a:pt x="164" y="295"/>
                  <a:pt x="164" y="295"/>
                </a:cubicBezTo>
                <a:cubicBezTo>
                  <a:pt x="120" y="295"/>
                  <a:pt x="120" y="295"/>
                  <a:pt x="120" y="295"/>
                </a:cubicBezTo>
                <a:cubicBezTo>
                  <a:pt x="120" y="310"/>
                  <a:pt x="120" y="310"/>
                  <a:pt x="120" y="310"/>
                </a:cubicBezTo>
                <a:cubicBezTo>
                  <a:pt x="227" y="310"/>
                  <a:pt x="227" y="310"/>
                  <a:pt x="227" y="310"/>
                </a:cubicBezTo>
                <a:cubicBezTo>
                  <a:pt x="227" y="295"/>
                  <a:pt x="227" y="295"/>
                  <a:pt x="227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119"/>
                  <a:pt x="179" y="119"/>
                  <a:pt x="179" y="119"/>
                </a:cubicBezTo>
                <a:cubicBezTo>
                  <a:pt x="197" y="115"/>
                  <a:pt x="210" y="100"/>
                  <a:pt x="210" y="81"/>
                </a:cubicBezTo>
                <a:cubicBezTo>
                  <a:pt x="210" y="81"/>
                  <a:pt x="210" y="81"/>
                  <a:pt x="210" y="81"/>
                </a:cubicBezTo>
                <a:cubicBezTo>
                  <a:pt x="260" y="71"/>
                  <a:pt x="260" y="71"/>
                  <a:pt x="260" y="71"/>
                </a:cubicBezTo>
                <a:cubicBezTo>
                  <a:pt x="260" y="81"/>
                  <a:pt x="260" y="81"/>
                  <a:pt x="260" y="81"/>
                </a:cubicBezTo>
                <a:cubicBezTo>
                  <a:pt x="275" y="81"/>
                  <a:pt x="275" y="81"/>
                  <a:pt x="275" y="81"/>
                </a:cubicBezTo>
                <a:cubicBezTo>
                  <a:pt x="275" y="54"/>
                  <a:pt x="275" y="54"/>
                  <a:pt x="275" y="54"/>
                </a:cubicBezTo>
                <a:cubicBezTo>
                  <a:pt x="207" y="66"/>
                  <a:pt x="207" y="66"/>
                  <a:pt x="207" y="66"/>
                </a:cubicBezTo>
                <a:cubicBezTo>
                  <a:pt x="201" y="52"/>
                  <a:pt x="187" y="43"/>
                  <a:pt x="172" y="43"/>
                </a:cubicBezTo>
                <a:cubicBezTo>
                  <a:pt x="151" y="43"/>
                  <a:pt x="134" y="59"/>
                  <a:pt x="133" y="80"/>
                </a:cubicBezTo>
                <a:cubicBezTo>
                  <a:pt x="68" y="92"/>
                  <a:pt x="68" y="92"/>
                  <a:pt x="68" y="92"/>
                </a:cubicBezTo>
                <a:cubicBezTo>
                  <a:pt x="68" y="121"/>
                  <a:pt x="68" y="121"/>
                  <a:pt x="68" y="121"/>
                </a:cubicBezTo>
                <a:cubicBezTo>
                  <a:pt x="83" y="121"/>
                  <a:pt x="83" y="121"/>
                  <a:pt x="83" y="121"/>
                </a:cubicBezTo>
                <a:lnTo>
                  <a:pt x="83" y="104"/>
                </a:lnTo>
                <a:close/>
                <a:moveTo>
                  <a:pt x="172" y="58"/>
                </a:moveTo>
                <a:cubicBezTo>
                  <a:pt x="185" y="58"/>
                  <a:pt x="195" y="68"/>
                  <a:pt x="195" y="81"/>
                </a:cubicBezTo>
                <a:cubicBezTo>
                  <a:pt x="195" y="94"/>
                  <a:pt x="185" y="105"/>
                  <a:pt x="172" y="105"/>
                </a:cubicBezTo>
                <a:cubicBezTo>
                  <a:pt x="159" y="105"/>
                  <a:pt x="148" y="94"/>
                  <a:pt x="148" y="81"/>
                </a:cubicBezTo>
                <a:cubicBezTo>
                  <a:pt x="148" y="68"/>
                  <a:pt x="159" y="58"/>
                  <a:pt x="172" y="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rgbClr val="D04A02"/>
              </a:solidFill>
            </a:endParaRPr>
          </a:p>
        </p:txBody>
      </p:sp>
      <p:sp>
        <p:nvSpPr>
          <p:cNvPr id="659" name="Google Shape;659;p48"/>
          <p:cNvSpPr txBox="1"/>
          <p:nvPr/>
        </p:nvSpPr>
        <p:spPr>
          <a:xfrm>
            <a:off x="985350" y="1070550"/>
            <a:ext cx="449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Outcome assessment of existing standards</a:t>
            </a:r>
            <a:endParaRPr/>
          </a:p>
        </p:txBody>
      </p:sp>
      <p:sp>
        <p:nvSpPr>
          <p:cNvPr id="660" name="Google Shape;660;p48"/>
          <p:cNvSpPr txBox="1"/>
          <p:nvPr/>
        </p:nvSpPr>
        <p:spPr>
          <a:xfrm>
            <a:off x="495850" y="1679975"/>
            <a:ext cx="38484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Existing standards like SOSA, WaterML, INSPIRE AC build on ISO O&amp;M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●"/>
            </a:pPr>
            <a:r>
              <a:rPr lang="en-GB" sz="1200"/>
              <a:t>Mainly reuse of the </a:t>
            </a:r>
            <a:r>
              <a:rPr lang="en-GB" sz="1200" b="1"/>
              <a:t>‘Observation’ </a:t>
            </a:r>
            <a:r>
              <a:rPr lang="en-GB" sz="1200"/>
              <a:t>schema</a:t>
            </a:r>
            <a:endParaRPr sz="1200" u="sng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Other standards mainly introduce or elaborate on additional elements such as: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sensor data (SOSA)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timeseries (WaterML)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Quantity types via QUDT (WaterML)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ISO O&amp;M itself builds further on existing standards like: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OGC Spatial Coverage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ISO Metadata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61" name="Google Shape;66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5928" y="969500"/>
            <a:ext cx="3415152" cy="151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5299" y="2778200"/>
            <a:ext cx="2523199" cy="1619449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48"/>
          <p:cNvSpPr txBox="1"/>
          <p:nvPr/>
        </p:nvSpPr>
        <p:spPr>
          <a:xfrm>
            <a:off x="6715500" y="837100"/>
            <a:ext cx="1236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Proxima Nova"/>
                <a:ea typeface="Proxima Nova"/>
                <a:cs typeface="Proxima Nova"/>
                <a:sym typeface="Proxima Nova"/>
              </a:rPr>
              <a:t>SOSA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4" name="Google Shape;664;p48"/>
          <p:cNvSpPr txBox="1"/>
          <p:nvPr/>
        </p:nvSpPr>
        <p:spPr>
          <a:xfrm>
            <a:off x="7248900" y="2424200"/>
            <a:ext cx="1236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Proxima Nova"/>
                <a:ea typeface="Proxima Nova"/>
                <a:cs typeface="Proxima Nova"/>
                <a:sym typeface="Proxima Nova"/>
              </a:rPr>
              <a:t>WaterML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5" name="Google Shape;665;p48"/>
          <p:cNvSpPr/>
          <p:nvPr/>
        </p:nvSpPr>
        <p:spPr>
          <a:xfrm>
            <a:off x="6691625" y="1806600"/>
            <a:ext cx="673500" cy="2961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48"/>
          <p:cNvSpPr/>
          <p:nvPr/>
        </p:nvSpPr>
        <p:spPr>
          <a:xfrm>
            <a:off x="7318225" y="3175900"/>
            <a:ext cx="1312800" cy="663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7" name="Google Shape;667;p48"/>
          <p:cNvCxnSpPr/>
          <p:nvPr/>
        </p:nvCxnSpPr>
        <p:spPr>
          <a:xfrm rot="10800000" flipH="1">
            <a:off x="4070275" y="1957575"/>
            <a:ext cx="2610000" cy="321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8" name="Google Shape;668;p48"/>
          <p:cNvCxnSpPr>
            <a:endCxn id="666" idx="1"/>
          </p:cNvCxnSpPr>
          <p:nvPr/>
        </p:nvCxnSpPr>
        <p:spPr>
          <a:xfrm>
            <a:off x="4067125" y="2281000"/>
            <a:ext cx="3251100" cy="1226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69" name="Google Shape;66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0051" y="3368945"/>
            <a:ext cx="2042700" cy="1494730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48"/>
          <p:cNvSpPr txBox="1"/>
          <p:nvPr/>
        </p:nvSpPr>
        <p:spPr>
          <a:xfrm>
            <a:off x="5072275" y="2940250"/>
            <a:ext cx="1236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Proxima Nova"/>
                <a:ea typeface="Proxima Nova"/>
                <a:cs typeface="Proxima Nova"/>
                <a:sym typeface="Proxima Nova"/>
              </a:rPr>
              <a:t>INSPIRE Atmoshperic conditions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71" name="Google Shape;671;p48"/>
          <p:cNvCxnSpPr>
            <a:endCxn id="672" idx="0"/>
          </p:cNvCxnSpPr>
          <p:nvPr/>
        </p:nvCxnSpPr>
        <p:spPr>
          <a:xfrm>
            <a:off x="4070250" y="2279475"/>
            <a:ext cx="1800600" cy="1507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2" name="Google Shape;672;p48"/>
          <p:cNvSpPr/>
          <p:nvPr/>
        </p:nvSpPr>
        <p:spPr>
          <a:xfrm>
            <a:off x="5534100" y="3786975"/>
            <a:ext cx="673500" cy="520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73" name="Google Shape;673;p48"/>
          <p:cNvCxnSpPr/>
          <p:nvPr/>
        </p:nvCxnSpPr>
        <p:spPr>
          <a:xfrm>
            <a:off x="1098025" y="1457021"/>
            <a:ext cx="34812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Google Shape;67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975" y="1676125"/>
            <a:ext cx="5734050" cy="32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49"/>
          <p:cNvSpPr txBox="1"/>
          <p:nvPr/>
        </p:nvSpPr>
        <p:spPr>
          <a:xfrm>
            <a:off x="628650" y="273850"/>
            <a:ext cx="82596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/>
              <a:t>Use case storyline</a:t>
            </a:r>
            <a:br>
              <a:rPr lang="en-GB" sz="2900" b="1"/>
            </a:br>
            <a:r>
              <a:rPr lang="en-GB" i="1"/>
              <a:t>Building the UML class model</a:t>
            </a:r>
            <a:endParaRPr i="1" u="none" strike="noStrike" cap="none">
              <a:solidFill>
                <a:srgbClr val="000000"/>
              </a:solidFill>
            </a:endParaRPr>
          </a:p>
        </p:txBody>
      </p:sp>
      <p:sp>
        <p:nvSpPr>
          <p:cNvPr id="680" name="Google Shape;680;p49"/>
          <p:cNvSpPr txBox="1"/>
          <p:nvPr/>
        </p:nvSpPr>
        <p:spPr>
          <a:xfrm>
            <a:off x="628650" y="1235700"/>
            <a:ext cx="6327900" cy="10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SOSA Observation + elements from SOSA Sampling &amp; ISO O&amp;M: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50"/>
          <p:cNvSpPr/>
          <p:nvPr/>
        </p:nvSpPr>
        <p:spPr>
          <a:xfrm>
            <a:off x="298300" y="0"/>
            <a:ext cx="4490100" cy="5143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50"/>
          <p:cNvSpPr txBox="1"/>
          <p:nvPr/>
        </p:nvSpPr>
        <p:spPr>
          <a:xfrm>
            <a:off x="5247100" y="1018650"/>
            <a:ext cx="3389400" cy="3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Do you agree with the fact that O&amp;M and SOSA form a good basis for our common vocabulary?</a:t>
            </a:r>
            <a:br>
              <a:rPr lang="en-GB"/>
            </a:b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Is the UML class model clear?</a:t>
            </a:r>
            <a:br>
              <a:rPr lang="en-GB"/>
            </a:b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Are we missing crucial pieces of information?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Are there any questions?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Any use cases you want to test the model with?</a:t>
            </a:r>
            <a:endParaRPr/>
          </a:p>
        </p:txBody>
      </p:sp>
      <p:pic>
        <p:nvPicPr>
          <p:cNvPr id="687" name="Google Shape;68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725" y="1672000"/>
            <a:ext cx="1463600" cy="14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50"/>
          <p:cNvSpPr txBox="1"/>
          <p:nvPr/>
        </p:nvSpPr>
        <p:spPr>
          <a:xfrm>
            <a:off x="8218450" y="740075"/>
            <a:ext cx="532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15’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9" name="Google Shape;689;p50"/>
          <p:cNvSpPr/>
          <p:nvPr/>
        </p:nvSpPr>
        <p:spPr>
          <a:xfrm>
            <a:off x="8297225" y="185052"/>
            <a:ext cx="375249" cy="504976"/>
          </a:xfrm>
          <a:custGeom>
            <a:avLst/>
            <a:gdLst/>
            <a:ahLst/>
            <a:cxnLst/>
            <a:rect l="l" t="t" r="r" b="b"/>
            <a:pathLst>
              <a:path w="680" h="918" extrusionOk="0">
                <a:moveTo>
                  <a:pt x="608" y="371"/>
                </a:moveTo>
                <a:cubicBezTo>
                  <a:pt x="632" y="347"/>
                  <a:pt x="632" y="347"/>
                  <a:pt x="632" y="347"/>
                </a:cubicBezTo>
                <a:cubicBezTo>
                  <a:pt x="649" y="330"/>
                  <a:pt x="649" y="303"/>
                  <a:pt x="632" y="286"/>
                </a:cubicBezTo>
                <a:cubicBezTo>
                  <a:pt x="616" y="269"/>
                  <a:pt x="588" y="269"/>
                  <a:pt x="571" y="286"/>
                </a:cubicBezTo>
                <a:cubicBezTo>
                  <a:pt x="547" y="310"/>
                  <a:pt x="547" y="310"/>
                  <a:pt x="547" y="310"/>
                </a:cubicBezTo>
                <a:cubicBezTo>
                  <a:pt x="505" y="277"/>
                  <a:pt x="455" y="254"/>
                  <a:pt x="401" y="244"/>
                </a:cubicBezTo>
                <a:cubicBezTo>
                  <a:pt x="442" y="223"/>
                  <a:pt x="470" y="179"/>
                  <a:pt x="470" y="130"/>
                </a:cubicBezTo>
                <a:cubicBezTo>
                  <a:pt x="470" y="58"/>
                  <a:pt x="411" y="0"/>
                  <a:pt x="340" y="0"/>
                </a:cubicBezTo>
                <a:cubicBezTo>
                  <a:pt x="268" y="0"/>
                  <a:pt x="210" y="58"/>
                  <a:pt x="210" y="130"/>
                </a:cubicBezTo>
                <a:cubicBezTo>
                  <a:pt x="210" y="179"/>
                  <a:pt x="238" y="223"/>
                  <a:pt x="279" y="244"/>
                </a:cubicBezTo>
                <a:cubicBezTo>
                  <a:pt x="121" y="273"/>
                  <a:pt x="0" y="412"/>
                  <a:pt x="0" y="578"/>
                </a:cubicBezTo>
                <a:cubicBezTo>
                  <a:pt x="0" y="766"/>
                  <a:pt x="152" y="918"/>
                  <a:pt x="340" y="918"/>
                </a:cubicBezTo>
                <a:cubicBezTo>
                  <a:pt x="527" y="918"/>
                  <a:pt x="680" y="766"/>
                  <a:pt x="680" y="578"/>
                </a:cubicBezTo>
                <a:cubicBezTo>
                  <a:pt x="680" y="500"/>
                  <a:pt x="653" y="429"/>
                  <a:pt x="608" y="371"/>
                </a:cubicBezTo>
                <a:close/>
                <a:moveTo>
                  <a:pt x="245" y="130"/>
                </a:moveTo>
                <a:cubicBezTo>
                  <a:pt x="245" y="77"/>
                  <a:pt x="287" y="35"/>
                  <a:pt x="340" y="35"/>
                </a:cubicBezTo>
                <a:cubicBezTo>
                  <a:pt x="392" y="35"/>
                  <a:pt x="435" y="77"/>
                  <a:pt x="435" y="130"/>
                </a:cubicBezTo>
                <a:cubicBezTo>
                  <a:pt x="435" y="175"/>
                  <a:pt x="404" y="213"/>
                  <a:pt x="361" y="223"/>
                </a:cubicBezTo>
                <a:cubicBezTo>
                  <a:pt x="361" y="181"/>
                  <a:pt x="361" y="181"/>
                  <a:pt x="361" y="181"/>
                </a:cubicBezTo>
                <a:cubicBezTo>
                  <a:pt x="381" y="181"/>
                  <a:pt x="381" y="181"/>
                  <a:pt x="381" y="181"/>
                </a:cubicBezTo>
                <a:cubicBezTo>
                  <a:pt x="381" y="99"/>
                  <a:pt x="381" y="99"/>
                  <a:pt x="381" y="99"/>
                </a:cubicBezTo>
                <a:cubicBezTo>
                  <a:pt x="299" y="99"/>
                  <a:pt x="299" y="99"/>
                  <a:pt x="299" y="99"/>
                </a:cubicBezTo>
                <a:cubicBezTo>
                  <a:pt x="299" y="181"/>
                  <a:pt x="299" y="181"/>
                  <a:pt x="299" y="181"/>
                </a:cubicBezTo>
                <a:cubicBezTo>
                  <a:pt x="318" y="181"/>
                  <a:pt x="318" y="181"/>
                  <a:pt x="318" y="181"/>
                </a:cubicBezTo>
                <a:cubicBezTo>
                  <a:pt x="318" y="223"/>
                  <a:pt x="318" y="223"/>
                  <a:pt x="318" y="223"/>
                </a:cubicBezTo>
                <a:cubicBezTo>
                  <a:pt x="276" y="213"/>
                  <a:pt x="245" y="175"/>
                  <a:pt x="245" y="130"/>
                </a:cubicBezTo>
                <a:close/>
                <a:moveTo>
                  <a:pt x="357" y="848"/>
                </a:moveTo>
                <a:cubicBezTo>
                  <a:pt x="357" y="814"/>
                  <a:pt x="357" y="814"/>
                  <a:pt x="357" y="814"/>
                </a:cubicBezTo>
                <a:cubicBezTo>
                  <a:pt x="357" y="805"/>
                  <a:pt x="349" y="797"/>
                  <a:pt x="340" y="797"/>
                </a:cubicBezTo>
                <a:cubicBezTo>
                  <a:pt x="330" y="797"/>
                  <a:pt x="322" y="805"/>
                  <a:pt x="322" y="814"/>
                </a:cubicBezTo>
                <a:cubicBezTo>
                  <a:pt x="322" y="848"/>
                  <a:pt x="322" y="848"/>
                  <a:pt x="322" y="848"/>
                </a:cubicBezTo>
                <a:cubicBezTo>
                  <a:pt x="187" y="839"/>
                  <a:pt x="79" y="731"/>
                  <a:pt x="70" y="596"/>
                </a:cubicBezTo>
                <a:cubicBezTo>
                  <a:pt x="120" y="596"/>
                  <a:pt x="120" y="596"/>
                  <a:pt x="120" y="596"/>
                </a:cubicBezTo>
                <a:cubicBezTo>
                  <a:pt x="130" y="596"/>
                  <a:pt x="138" y="588"/>
                  <a:pt x="138" y="578"/>
                </a:cubicBezTo>
                <a:cubicBezTo>
                  <a:pt x="138" y="569"/>
                  <a:pt x="130" y="561"/>
                  <a:pt x="120" y="561"/>
                </a:cubicBezTo>
                <a:cubicBezTo>
                  <a:pt x="70" y="561"/>
                  <a:pt x="70" y="561"/>
                  <a:pt x="70" y="561"/>
                </a:cubicBezTo>
                <a:cubicBezTo>
                  <a:pt x="79" y="420"/>
                  <a:pt x="197" y="308"/>
                  <a:pt x="340" y="308"/>
                </a:cubicBezTo>
                <a:cubicBezTo>
                  <a:pt x="483" y="308"/>
                  <a:pt x="600" y="420"/>
                  <a:pt x="609" y="561"/>
                </a:cubicBezTo>
                <a:cubicBezTo>
                  <a:pt x="559" y="561"/>
                  <a:pt x="559" y="561"/>
                  <a:pt x="559" y="561"/>
                </a:cubicBezTo>
                <a:cubicBezTo>
                  <a:pt x="550" y="561"/>
                  <a:pt x="542" y="569"/>
                  <a:pt x="542" y="578"/>
                </a:cubicBezTo>
                <a:cubicBezTo>
                  <a:pt x="542" y="588"/>
                  <a:pt x="550" y="596"/>
                  <a:pt x="559" y="596"/>
                </a:cubicBezTo>
                <a:cubicBezTo>
                  <a:pt x="609" y="596"/>
                  <a:pt x="609" y="596"/>
                  <a:pt x="609" y="596"/>
                </a:cubicBezTo>
                <a:cubicBezTo>
                  <a:pt x="601" y="731"/>
                  <a:pt x="492" y="839"/>
                  <a:pt x="357" y="848"/>
                </a:cubicBezTo>
                <a:close/>
                <a:moveTo>
                  <a:pt x="396" y="611"/>
                </a:moveTo>
                <a:cubicBezTo>
                  <a:pt x="414" y="580"/>
                  <a:pt x="403" y="540"/>
                  <a:pt x="372" y="522"/>
                </a:cubicBezTo>
                <a:cubicBezTo>
                  <a:pt x="362" y="516"/>
                  <a:pt x="351" y="513"/>
                  <a:pt x="340" y="513"/>
                </a:cubicBezTo>
                <a:cubicBezTo>
                  <a:pt x="329" y="513"/>
                  <a:pt x="318" y="516"/>
                  <a:pt x="308" y="522"/>
                </a:cubicBezTo>
                <a:cubicBezTo>
                  <a:pt x="296" y="510"/>
                  <a:pt x="296" y="510"/>
                  <a:pt x="296" y="510"/>
                </a:cubicBezTo>
                <a:cubicBezTo>
                  <a:pt x="289" y="503"/>
                  <a:pt x="278" y="503"/>
                  <a:pt x="272" y="510"/>
                </a:cubicBezTo>
                <a:cubicBezTo>
                  <a:pt x="265" y="517"/>
                  <a:pt x="265" y="528"/>
                  <a:pt x="272" y="535"/>
                </a:cubicBezTo>
                <a:cubicBezTo>
                  <a:pt x="283" y="546"/>
                  <a:pt x="283" y="546"/>
                  <a:pt x="283" y="546"/>
                </a:cubicBezTo>
                <a:cubicBezTo>
                  <a:pt x="266" y="578"/>
                  <a:pt x="276" y="617"/>
                  <a:pt x="307" y="635"/>
                </a:cubicBezTo>
                <a:cubicBezTo>
                  <a:pt x="318" y="641"/>
                  <a:pt x="329" y="644"/>
                  <a:pt x="340" y="644"/>
                </a:cubicBezTo>
                <a:cubicBezTo>
                  <a:pt x="351" y="644"/>
                  <a:pt x="362" y="641"/>
                  <a:pt x="372" y="635"/>
                </a:cubicBezTo>
                <a:cubicBezTo>
                  <a:pt x="481" y="745"/>
                  <a:pt x="481" y="745"/>
                  <a:pt x="481" y="745"/>
                </a:cubicBezTo>
                <a:cubicBezTo>
                  <a:pt x="485" y="748"/>
                  <a:pt x="489" y="750"/>
                  <a:pt x="494" y="750"/>
                </a:cubicBezTo>
                <a:cubicBezTo>
                  <a:pt x="498" y="750"/>
                  <a:pt x="503" y="748"/>
                  <a:pt x="506" y="745"/>
                </a:cubicBezTo>
                <a:cubicBezTo>
                  <a:pt x="513" y="738"/>
                  <a:pt x="513" y="727"/>
                  <a:pt x="506" y="720"/>
                </a:cubicBezTo>
                <a:lnTo>
                  <a:pt x="396" y="611"/>
                </a:lnTo>
                <a:close/>
                <a:moveTo>
                  <a:pt x="366" y="594"/>
                </a:moveTo>
                <a:cubicBezTo>
                  <a:pt x="361" y="603"/>
                  <a:pt x="351" y="609"/>
                  <a:pt x="340" y="609"/>
                </a:cubicBezTo>
                <a:cubicBezTo>
                  <a:pt x="334" y="609"/>
                  <a:pt x="329" y="608"/>
                  <a:pt x="325" y="605"/>
                </a:cubicBezTo>
                <a:cubicBezTo>
                  <a:pt x="310" y="596"/>
                  <a:pt x="305" y="578"/>
                  <a:pt x="314" y="563"/>
                </a:cubicBezTo>
                <a:cubicBezTo>
                  <a:pt x="319" y="554"/>
                  <a:pt x="329" y="548"/>
                  <a:pt x="340" y="548"/>
                </a:cubicBezTo>
                <a:cubicBezTo>
                  <a:pt x="345" y="548"/>
                  <a:pt x="350" y="549"/>
                  <a:pt x="355" y="552"/>
                </a:cubicBezTo>
                <a:cubicBezTo>
                  <a:pt x="362" y="556"/>
                  <a:pt x="367" y="563"/>
                  <a:pt x="369" y="571"/>
                </a:cubicBezTo>
                <a:cubicBezTo>
                  <a:pt x="371" y="578"/>
                  <a:pt x="370" y="587"/>
                  <a:pt x="366" y="594"/>
                </a:cubicBezTo>
                <a:close/>
                <a:moveTo>
                  <a:pt x="308" y="426"/>
                </a:moveTo>
                <a:cubicBezTo>
                  <a:pt x="308" y="413"/>
                  <a:pt x="316" y="401"/>
                  <a:pt x="328" y="397"/>
                </a:cubicBezTo>
                <a:cubicBezTo>
                  <a:pt x="420" y="345"/>
                  <a:pt x="420" y="345"/>
                  <a:pt x="420" y="345"/>
                </a:cubicBezTo>
                <a:cubicBezTo>
                  <a:pt x="369" y="438"/>
                  <a:pt x="369" y="438"/>
                  <a:pt x="369" y="438"/>
                </a:cubicBezTo>
                <a:cubicBezTo>
                  <a:pt x="364" y="449"/>
                  <a:pt x="353" y="457"/>
                  <a:pt x="340" y="457"/>
                </a:cubicBezTo>
                <a:cubicBezTo>
                  <a:pt x="322" y="457"/>
                  <a:pt x="308" y="443"/>
                  <a:pt x="308" y="42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/>
          <p:nvPr/>
        </p:nvSpPr>
        <p:spPr>
          <a:xfrm>
            <a:off x="537882" y="4208929"/>
            <a:ext cx="1532965" cy="83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4"/>
          <p:cNvSpPr txBox="1"/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165" name="Google Shape;165;p24"/>
          <p:cNvSpPr/>
          <p:nvPr/>
        </p:nvSpPr>
        <p:spPr>
          <a:xfrm>
            <a:off x="1528920" y="3410525"/>
            <a:ext cx="1882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Next steps (1</a:t>
            </a:r>
            <a:r>
              <a:rPr lang="en-GB" sz="1600"/>
              <a:t>0’)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4"/>
          <p:cNvSpPr/>
          <p:nvPr/>
        </p:nvSpPr>
        <p:spPr>
          <a:xfrm>
            <a:off x="1528925" y="1925906"/>
            <a:ext cx="61380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Recap: what did we do in the previous workshop and the different “levels of information” (25’)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4"/>
          <p:cNvSpPr/>
          <p:nvPr/>
        </p:nvSpPr>
        <p:spPr>
          <a:xfrm>
            <a:off x="1528933" y="1230471"/>
            <a:ext cx="499144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Welcome and introduction (15</a:t>
            </a:r>
            <a:r>
              <a:rPr lang="en-GB" sz="1600">
                <a:solidFill>
                  <a:schemeClr val="dk1"/>
                </a:solidFill>
              </a:rPr>
              <a:t>’)</a:t>
            </a:r>
            <a:endParaRPr/>
          </a:p>
        </p:txBody>
      </p:sp>
      <p:sp>
        <p:nvSpPr>
          <p:cNvPr id="168" name="Google Shape;168;p24"/>
          <p:cNvSpPr/>
          <p:nvPr/>
        </p:nvSpPr>
        <p:spPr>
          <a:xfrm>
            <a:off x="910318" y="1229302"/>
            <a:ext cx="333400" cy="340892"/>
          </a:xfrm>
          <a:custGeom>
            <a:avLst/>
            <a:gdLst/>
            <a:ahLst/>
            <a:cxnLst/>
            <a:rect l="l" t="t" r="r" b="b"/>
            <a:pathLst>
              <a:path w="749" h="766" extrusionOk="0">
                <a:moveTo>
                  <a:pt x="697" y="179"/>
                </a:moveTo>
                <a:cubicBezTo>
                  <a:pt x="664" y="171"/>
                  <a:pt x="631" y="191"/>
                  <a:pt x="623" y="224"/>
                </a:cubicBezTo>
                <a:cubicBezTo>
                  <a:pt x="589" y="360"/>
                  <a:pt x="589" y="360"/>
                  <a:pt x="589" y="360"/>
                </a:cubicBezTo>
                <a:cubicBezTo>
                  <a:pt x="567" y="341"/>
                  <a:pt x="541" y="326"/>
                  <a:pt x="513" y="317"/>
                </a:cubicBezTo>
                <a:cubicBezTo>
                  <a:pt x="401" y="36"/>
                  <a:pt x="401" y="36"/>
                  <a:pt x="401" y="36"/>
                </a:cubicBezTo>
                <a:cubicBezTo>
                  <a:pt x="391" y="12"/>
                  <a:pt x="363" y="0"/>
                  <a:pt x="339" y="10"/>
                </a:cubicBezTo>
                <a:cubicBezTo>
                  <a:pt x="314" y="20"/>
                  <a:pt x="302" y="47"/>
                  <a:pt x="312" y="72"/>
                </a:cubicBezTo>
                <a:cubicBezTo>
                  <a:pt x="407" y="308"/>
                  <a:pt x="407" y="308"/>
                  <a:pt x="407" y="308"/>
                </a:cubicBezTo>
                <a:cubicBezTo>
                  <a:pt x="395" y="310"/>
                  <a:pt x="384" y="313"/>
                  <a:pt x="373" y="316"/>
                </a:cubicBezTo>
                <a:cubicBezTo>
                  <a:pt x="218" y="74"/>
                  <a:pt x="218" y="74"/>
                  <a:pt x="218" y="74"/>
                </a:cubicBezTo>
                <a:cubicBezTo>
                  <a:pt x="204" y="52"/>
                  <a:pt x="175" y="45"/>
                  <a:pt x="153" y="60"/>
                </a:cubicBezTo>
                <a:cubicBezTo>
                  <a:pt x="130" y="74"/>
                  <a:pt x="124" y="103"/>
                  <a:pt x="138" y="126"/>
                </a:cubicBezTo>
                <a:cubicBezTo>
                  <a:pt x="291" y="364"/>
                  <a:pt x="291" y="364"/>
                  <a:pt x="291" y="364"/>
                </a:cubicBezTo>
                <a:cubicBezTo>
                  <a:pt x="282" y="372"/>
                  <a:pt x="275" y="381"/>
                  <a:pt x="268" y="389"/>
                </a:cubicBezTo>
                <a:cubicBezTo>
                  <a:pt x="106" y="218"/>
                  <a:pt x="106" y="218"/>
                  <a:pt x="106" y="218"/>
                </a:cubicBezTo>
                <a:cubicBezTo>
                  <a:pt x="88" y="199"/>
                  <a:pt x="57" y="198"/>
                  <a:pt x="38" y="216"/>
                </a:cubicBezTo>
                <a:cubicBezTo>
                  <a:pt x="19" y="234"/>
                  <a:pt x="18" y="264"/>
                  <a:pt x="36" y="283"/>
                </a:cubicBezTo>
                <a:cubicBezTo>
                  <a:pt x="224" y="482"/>
                  <a:pt x="224" y="482"/>
                  <a:pt x="224" y="482"/>
                </a:cubicBezTo>
                <a:cubicBezTo>
                  <a:pt x="220" y="497"/>
                  <a:pt x="219" y="512"/>
                  <a:pt x="219" y="527"/>
                </a:cubicBezTo>
                <a:cubicBezTo>
                  <a:pt x="76" y="415"/>
                  <a:pt x="76" y="415"/>
                  <a:pt x="76" y="415"/>
                </a:cubicBezTo>
                <a:cubicBezTo>
                  <a:pt x="57" y="401"/>
                  <a:pt x="30" y="404"/>
                  <a:pt x="15" y="423"/>
                </a:cubicBezTo>
                <a:cubicBezTo>
                  <a:pt x="0" y="441"/>
                  <a:pt x="4" y="469"/>
                  <a:pt x="23" y="483"/>
                </a:cubicBezTo>
                <a:cubicBezTo>
                  <a:pt x="304" y="705"/>
                  <a:pt x="304" y="705"/>
                  <a:pt x="304" y="705"/>
                </a:cubicBezTo>
                <a:cubicBezTo>
                  <a:pt x="306" y="707"/>
                  <a:pt x="308" y="708"/>
                  <a:pt x="309" y="709"/>
                </a:cubicBezTo>
                <a:cubicBezTo>
                  <a:pt x="315" y="713"/>
                  <a:pt x="315" y="713"/>
                  <a:pt x="315" y="713"/>
                </a:cubicBezTo>
                <a:cubicBezTo>
                  <a:pt x="317" y="715"/>
                  <a:pt x="320" y="717"/>
                  <a:pt x="323" y="718"/>
                </a:cubicBezTo>
                <a:cubicBezTo>
                  <a:pt x="398" y="766"/>
                  <a:pt x="497" y="766"/>
                  <a:pt x="573" y="710"/>
                </a:cubicBezTo>
                <a:cubicBezTo>
                  <a:pt x="620" y="677"/>
                  <a:pt x="649" y="629"/>
                  <a:pt x="661" y="577"/>
                </a:cubicBezTo>
                <a:cubicBezTo>
                  <a:pt x="741" y="253"/>
                  <a:pt x="741" y="253"/>
                  <a:pt x="741" y="253"/>
                </a:cubicBezTo>
                <a:cubicBezTo>
                  <a:pt x="749" y="220"/>
                  <a:pt x="729" y="188"/>
                  <a:pt x="697" y="179"/>
                </a:cubicBezTo>
                <a:close/>
              </a:path>
            </a:pathLst>
          </a:custGeom>
          <a:solidFill>
            <a:srgbClr val="88848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4"/>
          <p:cNvSpPr/>
          <p:nvPr/>
        </p:nvSpPr>
        <p:spPr>
          <a:xfrm>
            <a:off x="993214" y="3410594"/>
            <a:ext cx="244743" cy="338394"/>
          </a:xfrm>
          <a:custGeom>
            <a:avLst/>
            <a:gdLst/>
            <a:ahLst/>
            <a:cxnLst/>
            <a:rect l="l" t="t" r="r" b="b"/>
            <a:pathLst>
              <a:path w="546" h="753" extrusionOk="0">
                <a:moveTo>
                  <a:pt x="546" y="67"/>
                </a:moveTo>
                <a:cubicBezTo>
                  <a:pt x="546" y="718"/>
                  <a:pt x="546" y="718"/>
                  <a:pt x="546" y="718"/>
                </a:cubicBezTo>
                <a:cubicBezTo>
                  <a:pt x="546" y="738"/>
                  <a:pt x="530" y="753"/>
                  <a:pt x="511" y="753"/>
                </a:cubicBezTo>
                <a:cubicBezTo>
                  <a:pt x="34" y="753"/>
                  <a:pt x="34" y="753"/>
                  <a:pt x="34" y="753"/>
                </a:cubicBezTo>
                <a:cubicBezTo>
                  <a:pt x="15" y="753"/>
                  <a:pt x="0" y="738"/>
                  <a:pt x="0" y="718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48"/>
                  <a:pt x="15" y="32"/>
                  <a:pt x="34" y="32"/>
                </a:cubicBezTo>
                <a:cubicBezTo>
                  <a:pt x="194" y="32"/>
                  <a:pt x="194" y="32"/>
                  <a:pt x="194" y="32"/>
                </a:cubicBezTo>
                <a:cubicBezTo>
                  <a:pt x="192" y="40"/>
                  <a:pt x="190" y="48"/>
                  <a:pt x="190" y="57"/>
                </a:cubicBezTo>
                <a:cubicBezTo>
                  <a:pt x="190" y="63"/>
                  <a:pt x="187" y="69"/>
                  <a:pt x="182" y="73"/>
                </a:cubicBezTo>
                <a:cubicBezTo>
                  <a:pt x="36" y="73"/>
                  <a:pt x="36" y="73"/>
                  <a:pt x="36" y="73"/>
                </a:cubicBezTo>
                <a:cubicBezTo>
                  <a:pt x="36" y="719"/>
                  <a:pt x="36" y="719"/>
                  <a:pt x="36" y="719"/>
                </a:cubicBezTo>
                <a:cubicBezTo>
                  <a:pt x="509" y="719"/>
                  <a:pt x="509" y="719"/>
                  <a:pt x="509" y="719"/>
                </a:cubicBezTo>
                <a:cubicBezTo>
                  <a:pt x="509" y="73"/>
                  <a:pt x="509" y="73"/>
                  <a:pt x="509" y="73"/>
                </a:cubicBezTo>
                <a:cubicBezTo>
                  <a:pt x="363" y="73"/>
                  <a:pt x="363" y="73"/>
                  <a:pt x="363" y="73"/>
                </a:cubicBezTo>
                <a:cubicBezTo>
                  <a:pt x="358" y="69"/>
                  <a:pt x="355" y="63"/>
                  <a:pt x="355" y="57"/>
                </a:cubicBezTo>
                <a:cubicBezTo>
                  <a:pt x="355" y="48"/>
                  <a:pt x="353" y="40"/>
                  <a:pt x="351" y="32"/>
                </a:cubicBezTo>
                <a:cubicBezTo>
                  <a:pt x="511" y="32"/>
                  <a:pt x="511" y="32"/>
                  <a:pt x="511" y="32"/>
                </a:cubicBezTo>
                <a:cubicBezTo>
                  <a:pt x="530" y="32"/>
                  <a:pt x="546" y="48"/>
                  <a:pt x="546" y="67"/>
                </a:cubicBezTo>
                <a:close/>
                <a:moveTo>
                  <a:pt x="468" y="203"/>
                </a:moveTo>
                <a:cubicBezTo>
                  <a:pt x="468" y="676"/>
                  <a:pt x="468" y="676"/>
                  <a:pt x="468" y="676"/>
                </a:cubicBezTo>
                <a:cubicBezTo>
                  <a:pt x="77" y="676"/>
                  <a:pt x="77" y="676"/>
                  <a:pt x="77" y="676"/>
                </a:cubicBezTo>
                <a:cubicBezTo>
                  <a:pt x="77" y="203"/>
                  <a:pt x="77" y="203"/>
                  <a:pt x="77" y="203"/>
                </a:cubicBezTo>
                <a:cubicBezTo>
                  <a:pt x="78" y="203"/>
                  <a:pt x="78" y="203"/>
                  <a:pt x="79" y="203"/>
                </a:cubicBezTo>
                <a:cubicBezTo>
                  <a:pt x="467" y="203"/>
                  <a:pt x="467" y="203"/>
                  <a:pt x="467" y="203"/>
                </a:cubicBezTo>
                <a:cubicBezTo>
                  <a:pt x="467" y="203"/>
                  <a:pt x="468" y="203"/>
                  <a:pt x="468" y="203"/>
                </a:cubicBezTo>
                <a:close/>
                <a:moveTo>
                  <a:pt x="286" y="401"/>
                </a:moveTo>
                <a:cubicBezTo>
                  <a:pt x="277" y="392"/>
                  <a:pt x="263" y="392"/>
                  <a:pt x="255" y="401"/>
                </a:cubicBezTo>
                <a:cubicBezTo>
                  <a:pt x="185" y="471"/>
                  <a:pt x="185" y="471"/>
                  <a:pt x="185" y="471"/>
                </a:cubicBezTo>
                <a:cubicBezTo>
                  <a:pt x="160" y="446"/>
                  <a:pt x="160" y="446"/>
                  <a:pt x="160" y="446"/>
                </a:cubicBezTo>
                <a:cubicBezTo>
                  <a:pt x="152" y="438"/>
                  <a:pt x="138" y="438"/>
                  <a:pt x="130" y="446"/>
                </a:cubicBezTo>
                <a:cubicBezTo>
                  <a:pt x="121" y="454"/>
                  <a:pt x="121" y="468"/>
                  <a:pt x="130" y="477"/>
                </a:cubicBezTo>
                <a:cubicBezTo>
                  <a:pt x="170" y="517"/>
                  <a:pt x="170" y="517"/>
                  <a:pt x="170" y="517"/>
                </a:cubicBezTo>
                <a:cubicBezTo>
                  <a:pt x="174" y="521"/>
                  <a:pt x="179" y="523"/>
                  <a:pt x="185" y="523"/>
                </a:cubicBezTo>
                <a:cubicBezTo>
                  <a:pt x="191" y="523"/>
                  <a:pt x="196" y="521"/>
                  <a:pt x="200" y="517"/>
                </a:cubicBezTo>
                <a:cubicBezTo>
                  <a:pt x="286" y="431"/>
                  <a:pt x="286" y="431"/>
                  <a:pt x="286" y="431"/>
                </a:cubicBezTo>
                <a:cubicBezTo>
                  <a:pt x="294" y="423"/>
                  <a:pt x="294" y="409"/>
                  <a:pt x="286" y="401"/>
                </a:cubicBezTo>
                <a:close/>
                <a:moveTo>
                  <a:pt x="286" y="267"/>
                </a:moveTo>
                <a:cubicBezTo>
                  <a:pt x="277" y="258"/>
                  <a:pt x="263" y="258"/>
                  <a:pt x="255" y="267"/>
                </a:cubicBezTo>
                <a:cubicBezTo>
                  <a:pt x="185" y="337"/>
                  <a:pt x="185" y="337"/>
                  <a:pt x="185" y="337"/>
                </a:cubicBezTo>
                <a:cubicBezTo>
                  <a:pt x="160" y="312"/>
                  <a:pt x="160" y="312"/>
                  <a:pt x="160" y="312"/>
                </a:cubicBezTo>
                <a:cubicBezTo>
                  <a:pt x="152" y="303"/>
                  <a:pt x="138" y="303"/>
                  <a:pt x="130" y="312"/>
                </a:cubicBezTo>
                <a:cubicBezTo>
                  <a:pt x="121" y="320"/>
                  <a:pt x="121" y="334"/>
                  <a:pt x="130" y="343"/>
                </a:cubicBezTo>
                <a:cubicBezTo>
                  <a:pt x="170" y="383"/>
                  <a:pt x="170" y="383"/>
                  <a:pt x="170" y="383"/>
                </a:cubicBezTo>
                <a:cubicBezTo>
                  <a:pt x="174" y="387"/>
                  <a:pt x="179" y="389"/>
                  <a:pt x="185" y="389"/>
                </a:cubicBezTo>
                <a:cubicBezTo>
                  <a:pt x="191" y="389"/>
                  <a:pt x="196" y="387"/>
                  <a:pt x="200" y="383"/>
                </a:cubicBezTo>
                <a:cubicBezTo>
                  <a:pt x="286" y="297"/>
                  <a:pt x="286" y="297"/>
                  <a:pt x="286" y="297"/>
                </a:cubicBezTo>
                <a:cubicBezTo>
                  <a:pt x="294" y="289"/>
                  <a:pt x="294" y="275"/>
                  <a:pt x="286" y="267"/>
                </a:cubicBezTo>
                <a:close/>
                <a:moveTo>
                  <a:pt x="77" y="138"/>
                </a:moveTo>
                <a:cubicBezTo>
                  <a:pt x="77" y="119"/>
                  <a:pt x="92" y="104"/>
                  <a:pt x="111" y="104"/>
                </a:cubicBezTo>
                <a:cubicBezTo>
                  <a:pt x="169" y="104"/>
                  <a:pt x="169" y="104"/>
                  <a:pt x="169" y="104"/>
                </a:cubicBezTo>
                <a:cubicBezTo>
                  <a:pt x="195" y="104"/>
                  <a:pt x="216" y="83"/>
                  <a:pt x="216" y="57"/>
                </a:cubicBezTo>
                <a:cubicBezTo>
                  <a:pt x="216" y="25"/>
                  <a:pt x="242" y="0"/>
                  <a:pt x="273" y="0"/>
                </a:cubicBezTo>
                <a:cubicBezTo>
                  <a:pt x="304" y="0"/>
                  <a:pt x="329" y="25"/>
                  <a:pt x="329" y="57"/>
                </a:cubicBezTo>
                <a:cubicBezTo>
                  <a:pt x="329" y="83"/>
                  <a:pt x="350" y="104"/>
                  <a:pt x="377" y="104"/>
                </a:cubicBezTo>
                <a:cubicBezTo>
                  <a:pt x="435" y="104"/>
                  <a:pt x="435" y="104"/>
                  <a:pt x="435" y="104"/>
                </a:cubicBezTo>
                <a:cubicBezTo>
                  <a:pt x="453" y="104"/>
                  <a:pt x="468" y="119"/>
                  <a:pt x="468" y="138"/>
                </a:cubicBezTo>
                <a:cubicBezTo>
                  <a:pt x="468" y="168"/>
                  <a:pt x="468" y="168"/>
                  <a:pt x="468" y="168"/>
                </a:cubicBezTo>
                <a:cubicBezTo>
                  <a:pt x="468" y="171"/>
                  <a:pt x="468" y="174"/>
                  <a:pt x="467" y="177"/>
                </a:cubicBezTo>
                <a:cubicBezTo>
                  <a:pt x="79" y="177"/>
                  <a:pt x="79" y="177"/>
                  <a:pt x="79" y="177"/>
                </a:cubicBezTo>
                <a:cubicBezTo>
                  <a:pt x="78" y="174"/>
                  <a:pt x="77" y="171"/>
                  <a:pt x="77" y="168"/>
                </a:cubicBezTo>
                <a:lnTo>
                  <a:pt x="77" y="138"/>
                </a:lnTo>
                <a:close/>
                <a:moveTo>
                  <a:pt x="250" y="57"/>
                </a:moveTo>
                <a:cubicBezTo>
                  <a:pt x="250" y="69"/>
                  <a:pt x="260" y="79"/>
                  <a:pt x="273" y="79"/>
                </a:cubicBezTo>
                <a:cubicBezTo>
                  <a:pt x="285" y="79"/>
                  <a:pt x="296" y="69"/>
                  <a:pt x="296" y="57"/>
                </a:cubicBezTo>
                <a:cubicBezTo>
                  <a:pt x="296" y="44"/>
                  <a:pt x="285" y="34"/>
                  <a:pt x="273" y="34"/>
                </a:cubicBezTo>
                <a:cubicBezTo>
                  <a:pt x="260" y="34"/>
                  <a:pt x="250" y="44"/>
                  <a:pt x="250" y="57"/>
                </a:cubicBezTo>
                <a:close/>
              </a:path>
            </a:pathLst>
          </a:custGeom>
          <a:solidFill>
            <a:srgbClr val="88848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4"/>
          <p:cNvSpPr/>
          <p:nvPr/>
        </p:nvSpPr>
        <p:spPr>
          <a:xfrm>
            <a:off x="982102" y="2022775"/>
            <a:ext cx="253484" cy="297189"/>
          </a:xfrm>
          <a:custGeom>
            <a:avLst/>
            <a:gdLst/>
            <a:ahLst/>
            <a:cxnLst/>
            <a:rect l="l" t="t" r="r" b="b"/>
            <a:pathLst>
              <a:path w="569" h="670" extrusionOk="0">
                <a:moveTo>
                  <a:pt x="534" y="143"/>
                </a:moveTo>
                <a:cubicBezTo>
                  <a:pt x="426" y="35"/>
                  <a:pt x="426" y="35"/>
                  <a:pt x="426" y="35"/>
                </a:cubicBezTo>
                <a:cubicBezTo>
                  <a:pt x="392" y="0"/>
                  <a:pt x="392" y="0"/>
                  <a:pt x="392" y="0"/>
                </a:cubicBezTo>
                <a:cubicBezTo>
                  <a:pt x="105" y="0"/>
                  <a:pt x="105" y="0"/>
                  <a:pt x="105" y="0"/>
                </a:cubicBezTo>
                <a:cubicBezTo>
                  <a:pt x="86" y="0"/>
                  <a:pt x="71" y="16"/>
                  <a:pt x="71" y="35"/>
                </a:cubicBezTo>
                <a:cubicBezTo>
                  <a:pt x="71" y="137"/>
                  <a:pt x="71" y="137"/>
                  <a:pt x="71" y="137"/>
                </a:cubicBezTo>
                <a:cubicBezTo>
                  <a:pt x="85" y="137"/>
                  <a:pt x="98" y="142"/>
                  <a:pt x="108" y="151"/>
                </a:cubicBezTo>
                <a:cubicBezTo>
                  <a:pt x="382" y="425"/>
                  <a:pt x="382" y="425"/>
                  <a:pt x="382" y="425"/>
                </a:cubicBezTo>
                <a:cubicBezTo>
                  <a:pt x="428" y="598"/>
                  <a:pt x="428" y="598"/>
                  <a:pt x="428" y="598"/>
                </a:cubicBezTo>
                <a:cubicBezTo>
                  <a:pt x="258" y="552"/>
                  <a:pt x="258" y="552"/>
                  <a:pt x="258" y="552"/>
                </a:cubicBezTo>
                <a:cubicBezTo>
                  <a:pt x="71" y="366"/>
                  <a:pt x="71" y="366"/>
                  <a:pt x="71" y="366"/>
                </a:cubicBezTo>
                <a:cubicBezTo>
                  <a:pt x="71" y="635"/>
                  <a:pt x="71" y="635"/>
                  <a:pt x="71" y="635"/>
                </a:cubicBezTo>
                <a:cubicBezTo>
                  <a:pt x="71" y="655"/>
                  <a:pt x="86" y="670"/>
                  <a:pt x="105" y="670"/>
                </a:cubicBezTo>
                <a:cubicBezTo>
                  <a:pt x="534" y="670"/>
                  <a:pt x="534" y="670"/>
                  <a:pt x="534" y="670"/>
                </a:cubicBezTo>
                <a:cubicBezTo>
                  <a:pt x="553" y="670"/>
                  <a:pt x="569" y="655"/>
                  <a:pt x="569" y="635"/>
                </a:cubicBezTo>
                <a:cubicBezTo>
                  <a:pt x="569" y="177"/>
                  <a:pt x="569" y="177"/>
                  <a:pt x="569" y="177"/>
                </a:cubicBezTo>
                <a:lnTo>
                  <a:pt x="534" y="143"/>
                </a:lnTo>
                <a:close/>
                <a:moveTo>
                  <a:pt x="387" y="182"/>
                </a:moveTo>
                <a:cubicBezTo>
                  <a:pt x="387" y="52"/>
                  <a:pt x="387" y="52"/>
                  <a:pt x="387" y="52"/>
                </a:cubicBezTo>
                <a:cubicBezTo>
                  <a:pt x="426" y="91"/>
                  <a:pt x="426" y="91"/>
                  <a:pt x="426" y="91"/>
                </a:cubicBezTo>
                <a:cubicBezTo>
                  <a:pt x="426" y="143"/>
                  <a:pt x="426" y="143"/>
                  <a:pt x="426" y="143"/>
                </a:cubicBezTo>
                <a:cubicBezTo>
                  <a:pt x="478" y="143"/>
                  <a:pt x="478" y="143"/>
                  <a:pt x="478" y="143"/>
                </a:cubicBezTo>
                <a:cubicBezTo>
                  <a:pt x="517" y="182"/>
                  <a:pt x="517" y="182"/>
                  <a:pt x="517" y="182"/>
                </a:cubicBezTo>
                <a:lnTo>
                  <a:pt x="387" y="182"/>
                </a:lnTo>
                <a:close/>
                <a:moveTo>
                  <a:pt x="76" y="272"/>
                </a:moveTo>
                <a:cubicBezTo>
                  <a:pt x="268" y="464"/>
                  <a:pt x="268" y="464"/>
                  <a:pt x="268" y="464"/>
                </a:cubicBezTo>
                <a:cubicBezTo>
                  <a:pt x="261" y="473"/>
                  <a:pt x="256" y="483"/>
                  <a:pt x="253" y="492"/>
                </a:cubicBezTo>
                <a:cubicBezTo>
                  <a:pt x="48" y="287"/>
                  <a:pt x="48" y="287"/>
                  <a:pt x="48" y="287"/>
                </a:cubicBezTo>
                <a:cubicBezTo>
                  <a:pt x="10" y="249"/>
                  <a:pt x="10" y="249"/>
                  <a:pt x="10" y="249"/>
                </a:cubicBezTo>
                <a:cubicBezTo>
                  <a:pt x="0" y="239"/>
                  <a:pt x="0" y="239"/>
                  <a:pt x="0" y="239"/>
                </a:cubicBezTo>
                <a:cubicBezTo>
                  <a:pt x="4" y="230"/>
                  <a:pt x="9" y="220"/>
                  <a:pt x="15" y="211"/>
                </a:cubicBezTo>
                <a:cubicBezTo>
                  <a:pt x="31" y="228"/>
                  <a:pt x="31" y="228"/>
                  <a:pt x="31" y="228"/>
                </a:cubicBezTo>
                <a:lnTo>
                  <a:pt x="76" y="272"/>
                </a:lnTo>
                <a:close/>
                <a:moveTo>
                  <a:pt x="79" y="180"/>
                </a:moveTo>
                <a:cubicBezTo>
                  <a:pt x="70" y="170"/>
                  <a:pt x="70" y="170"/>
                  <a:pt x="70" y="170"/>
                </a:cubicBezTo>
                <a:cubicBezTo>
                  <a:pt x="60" y="173"/>
                  <a:pt x="51" y="178"/>
                  <a:pt x="42" y="185"/>
                </a:cubicBezTo>
                <a:cubicBezTo>
                  <a:pt x="58" y="201"/>
                  <a:pt x="58" y="201"/>
                  <a:pt x="58" y="201"/>
                </a:cubicBezTo>
                <a:cubicBezTo>
                  <a:pt x="102" y="246"/>
                  <a:pt x="102" y="246"/>
                  <a:pt x="102" y="246"/>
                </a:cubicBezTo>
                <a:cubicBezTo>
                  <a:pt x="294" y="438"/>
                  <a:pt x="294" y="438"/>
                  <a:pt x="294" y="438"/>
                </a:cubicBezTo>
                <a:cubicBezTo>
                  <a:pt x="303" y="431"/>
                  <a:pt x="313" y="426"/>
                  <a:pt x="322" y="423"/>
                </a:cubicBezTo>
                <a:cubicBezTo>
                  <a:pt x="117" y="218"/>
                  <a:pt x="117" y="218"/>
                  <a:pt x="117" y="218"/>
                </a:cubicBezTo>
                <a:lnTo>
                  <a:pt x="79" y="180"/>
                </a:lnTo>
                <a:close/>
                <a:moveTo>
                  <a:pt x="374" y="494"/>
                </a:moveTo>
                <a:cubicBezTo>
                  <a:pt x="367" y="494"/>
                  <a:pt x="353" y="498"/>
                  <a:pt x="341" y="511"/>
                </a:cubicBezTo>
                <a:cubicBezTo>
                  <a:pt x="328" y="523"/>
                  <a:pt x="325" y="536"/>
                  <a:pt x="324" y="544"/>
                </a:cubicBezTo>
                <a:cubicBezTo>
                  <a:pt x="392" y="562"/>
                  <a:pt x="392" y="562"/>
                  <a:pt x="392" y="562"/>
                </a:cubicBezTo>
                <a:lnTo>
                  <a:pt x="374" y="494"/>
                </a:lnTo>
                <a:close/>
              </a:path>
            </a:pathLst>
          </a:custGeom>
          <a:solidFill>
            <a:srgbClr val="88848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4"/>
          <p:cNvSpPr/>
          <p:nvPr/>
        </p:nvSpPr>
        <p:spPr>
          <a:xfrm>
            <a:off x="1528922" y="2752450"/>
            <a:ext cx="6017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A first attempt for the model: feedback and brainstorming (100’)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4"/>
          <p:cNvSpPr/>
          <p:nvPr/>
        </p:nvSpPr>
        <p:spPr>
          <a:xfrm>
            <a:off x="1020202" y="2737541"/>
            <a:ext cx="223516" cy="368364"/>
          </a:xfrm>
          <a:custGeom>
            <a:avLst/>
            <a:gdLst/>
            <a:ahLst/>
            <a:cxnLst/>
            <a:rect l="l" t="t" r="r" b="b"/>
            <a:pathLst>
              <a:path w="501" h="830" extrusionOk="0">
                <a:moveTo>
                  <a:pt x="352" y="740"/>
                </a:moveTo>
                <a:cubicBezTo>
                  <a:pt x="352" y="752"/>
                  <a:pt x="342" y="761"/>
                  <a:pt x="330" y="761"/>
                </a:cubicBezTo>
                <a:cubicBezTo>
                  <a:pt x="170" y="761"/>
                  <a:pt x="170" y="761"/>
                  <a:pt x="170" y="761"/>
                </a:cubicBezTo>
                <a:cubicBezTo>
                  <a:pt x="158" y="761"/>
                  <a:pt x="149" y="752"/>
                  <a:pt x="149" y="740"/>
                </a:cubicBezTo>
                <a:cubicBezTo>
                  <a:pt x="149" y="728"/>
                  <a:pt x="158" y="718"/>
                  <a:pt x="170" y="718"/>
                </a:cubicBezTo>
                <a:cubicBezTo>
                  <a:pt x="330" y="718"/>
                  <a:pt x="330" y="718"/>
                  <a:pt x="330" y="718"/>
                </a:cubicBezTo>
                <a:cubicBezTo>
                  <a:pt x="342" y="718"/>
                  <a:pt x="352" y="728"/>
                  <a:pt x="352" y="740"/>
                </a:cubicBezTo>
                <a:close/>
                <a:moveTo>
                  <a:pt x="300" y="787"/>
                </a:moveTo>
                <a:cubicBezTo>
                  <a:pt x="200" y="787"/>
                  <a:pt x="200" y="787"/>
                  <a:pt x="200" y="787"/>
                </a:cubicBezTo>
                <a:cubicBezTo>
                  <a:pt x="188" y="787"/>
                  <a:pt x="179" y="797"/>
                  <a:pt x="179" y="809"/>
                </a:cubicBezTo>
                <a:cubicBezTo>
                  <a:pt x="179" y="821"/>
                  <a:pt x="188" y="830"/>
                  <a:pt x="200" y="830"/>
                </a:cubicBezTo>
                <a:cubicBezTo>
                  <a:pt x="300" y="830"/>
                  <a:pt x="300" y="830"/>
                  <a:pt x="300" y="830"/>
                </a:cubicBezTo>
                <a:cubicBezTo>
                  <a:pt x="312" y="830"/>
                  <a:pt x="322" y="821"/>
                  <a:pt x="322" y="809"/>
                </a:cubicBezTo>
                <a:cubicBezTo>
                  <a:pt x="322" y="797"/>
                  <a:pt x="312" y="787"/>
                  <a:pt x="300" y="787"/>
                </a:cubicBezTo>
                <a:close/>
                <a:moveTo>
                  <a:pt x="501" y="258"/>
                </a:moveTo>
                <a:cubicBezTo>
                  <a:pt x="501" y="336"/>
                  <a:pt x="469" y="379"/>
                  <a:pt x="438" y="421"/>
                </a:cubicBezTo>
                <a:cubicBezTo>
                  <a:pt x="400" y="472"/>
                  <a:pt x="360" y="525"/>
                  <a:pt x="357" y="653"/>
                </a:cubicBezTo>
                <a:cubicBezTo>
                  <a:pt x="357" y="672"/>
                  <a:pt x="341" y="688"/>
                  <a:pt x="322" y="688"/>
                </a:cubicBezTo>
                <a:cubicBezTo>
                  <a:pt x="179" y="688"/>
                  <a:pt x="179" y="688"/>
                  <a:pt x="179" y="688"/>
                </a:cubicBezTo>
                <a:cubicBezTo>
                  <a:pt x="159" y="688"/>
                  <a:pt x="144" y="672"/>
                  <a:pt x="143" y="653"/>
                </a:cubicBezTo>
                <a:cubicBezTo>
                  <a:pt x="140" y="525"/>
                  <a:pt x="101" y="472"/>
                  <a:pt x="63" y="421"/>
                </a:cubicBezTo>
                <a:cubicBezTo>
                  <a:pt x="32" y="379"/>
                  <a:pt x="0" y="336"/>
                  <a:pt x="0" y="258"/>
                </a:cubicBezTo>
                <a:cubicBezTo>
                  <a:pt x="0" y="134"/>
                  <a:pt x="78" y="0"/>
                  <a:pt x="250" y="0"/>
                </a:cubicBezTo>
                <a:cubicBezTo>
                  <a:pt x="422" y="0"/>
                  <a:pt x="501" y="134"/>
                  <a:pt x="501" y="258"/>
                </a:cubicBezTo>
                <a:close/>
                <a:moveTo>
                  <a:pt x="272" y="90"/>
                </a:moveTo>
                <a:cubicBezTo>
                  <a:pt x="272" y="78"/>
                  <a:pt x="262" y="68"/>
                  <a:pt x="250" y="68"/>
                </a:cubicBezTo>
                <a:cubicBezTo>
                  <a:pt x="157" y="68"/>
                  <a:pt x="62" y="128"/>
                  <a:pt x="62" y="262"/>
                </a:cubicBezTo>
                <a:cubicBezTo>
                  <a:pt x="62" y="273"/>
                  <a:pt x="72" y="283"/>
                  <a:pt x="83" y="283"/>
                </a:cubicBezTo>
                <a:cubicBezTo>
                  <a:pt x="95" y="283"/>
                  <a:pt x="105" y="273"/>
                  <a:pt x="105" y="262"/>
                </a:cubicBezTo>
                <a:cubicBezTo>
                  <a:pt x="105" y="151"/>
                  <a:pt x="183" y="111"/>
                  <a:pt x="250" y="111"/>
                </a:cubicBezTo>
                <a:cubicBezTo>
                  <a:pt x="262" y="111"/>
                  <a:pt x="272" y="102"/>
                  <a:pt x="272" y="90"/>
                </a:cubicBezTo>
                <a:close/>
              </a:path>
            </a:pathLst>
          </a:custGeom>
          <a:solidFill>
            <a:srgbClr val="88848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51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Short break</a:t>
            </a:r>
            <a:endParaRPr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51"/>
          <p:cNvSpPr/>
          <p:nvPr/>
        </p:nvSpPr>
        <p:spPr>
          <a:xfrm>
            <a:off x="628651" y="2116841"/>
            <a:ext cx="551070" cy="741565"/>
          </a:xfrm>
          <a:custGeom>
            <a:avLst/>
            <a:gdLst/>
            <a:ahLst/>
            <a:cxnLst/>
            <a:rect l="l" t="t" r="r" b="b"/>
            <a:pathLst>
              <a:path w="680" h="918" extrusionOk="0">
                <a:moveTo>
                  <a:pt x="608" y="371"/>
                </a:moveTo>
                <a:cubicBezTo>
                  <a:pt x="632" y="347"/>
                  <a:pt x="632" y="347"/>
                  <a:pt x="632" y="347"/>
                </a:cubicBezTo>
                <a:cubicBezTo>
                  <a:pt x="649" y="330"/>
                  <a:pt x="649" y="303"/>
                  <a:pt x="632" y="286"/>
                </a:cubicBezTo>
                <a:cubicBezTo>
                  <a:pt x="616" y="269"/>
                  <a:pt x="588" y="269"/>
                  <a:pt x="571" y="286"/>
                </a:cubicBezTo>
                <a:cubicBezTo>
                  <a:pt x="547" y="310"/>
                  <a:pt x="547" y="310"/>
                  <a:pt x="547" y="310"/>
                </a:cubicBezTo>
                <a:cubicBezTo>
                  <a:pt x="505" y="277"/>
                  <a:pt x="455" y="254"/>
                  <a:pt x="401" y="244"/>
                </a:cubicBezTo>
                <a:cubicBezTo>
                  <a:pt x="442" y="223"/>
                  <a:pt x="470" y="179"/>
                  <a:pt x="470" y="130"/>
                </a:cubicBezTo>
                <a:cubicBezTo>
                  <a:pt x="470" y="58"/>
                  <a:pt x="411" y="0"/>
                  <a:pt x="340" y="0"/>
                </a:cubicBezTo>
                <a:cubicBezTo>
                  <a:pt x="268" y="0"/>
                  <a:pt x="210" y="58"/>
                  <a:pt x="210" y="130"/>
                </a:cubicBezTo>
                <a:cubicBezTo>
                  <a:pt x="210" y="179"/>
                  <a:pt x="238" y="223"/>
                  <a:pt x="279" y="244"/>
                </a:cubicBezTo>
                <a:cubicBezTo>
                  <a:pt x="121" y="273"/>
                  <a:pt x="0" y="412"/>
                  <a:pt x="0" y="578"/>
                </a:cubicBezTo>
                <a:cubicBezTo>
                  <a:pt x="0" y="766"/>
                  <a:pt x="152" y="918"/>
                  <a:pt x="340" y="918"/>
                </a:cubicBezTo>
                <a:cubicBezTo>
                  <a:pt x="527" y="918"/>
                  <a:pt x="680" y="766"/>
                  <a:pt x="680" y="578"/>
                </a:cubicBezTo>
                <a:cubicBezTo>
                  <a:pt x="680" y="500"/>
                  <a:pt x="653" y="429"/>
                  <a:pt x="608" y="371"/>
                </a:cubicBezTo>
                <a:close/>
                <a:moveTo>
                  <a:pt x="245" y="130"/>
                </a:moveTo>
                <a:cubicBezTo>
                  <a:pt x="245" y="77"/>
                  <a:pt x="287" y="35"/>
                  <a:pt x="340" y="35"/>
                </a:cubicBezTo>
                <a:cubicBezTo>
                  <a:pt x="392" y="35"/>
                  <a:pt x="435" y="77"/>
                  <a:pt x="435" y="130"/>
                </a:cubicBezTo>
                <a:cubicBezTo>
                  <a:pt x="435" y="175"/>
                  <a:pt x="404" y="213"/>
                  <a:pt x="361" y="223"/>
                </a:cubicBezTo>
                <a:cubicBezTo>
                  <a:pt x="361" y="181"/>
                  <a:pt x="361" y="181"/>
                  <a:pt x="361" y="181"/>
                </a:cubicBezTo>
                <a:cubicBezTo>
                  <a:pt x="381" y="181"/>
                  <a:pt x="381" y="181"/>
                  <a:pt x="381" y="181"/>
                </a:cubicBezTo>
                <a:cubicBezTo>
                  <a:pt x="381" y="99"/>
                  <a:pt x="381" y="99"/>
                  <a:pt x="381" y="99"/>
                </a:cubicBezTo>
                <a:cubicBezTo>
                  <a:pt x="299" y="99"/>
                  <a:pt x="299" y="99"/>
                  <a:pt x="299" y="99"/>
                </a:cubicBezTo>
                <a:cubicBezTo>
                  <a:pt x="299" y="181"/>
                  <a:pt x="299" y="181"/>
                  <a:pt x="299" y="181"/>
                </a:cubicBezTo>
                <a:cubicBezTo>
                  <a:pt x="318" y="181"/>
                  <a:pt x="318" y="181"/>
                  <a:pt x="318" y="181"/>
                </a:cubicBezTo>
                <a:cubicBezTo>
                  <a:pt x="318" y="223"/>
                  <a:pt x="318" y="223"/>
                  <a:pt x="318" y="223"/>
                </a:cubicBezTo>
                <a:cubicBezTo>
                  <a:pt x="276" y="213"/>
                  <a:pt x="245" y="175"/>
                  <a:pt x="245" y="130"/>
                </a:cubicBezTo>
                <a:close/>
                <a:moveTo>
                  <a:pt x="357" y="848"/>
                </a:moveTo>
                <a:cubicBezTo>
                  <a:pt x="357" y="814"/>
                  <a:pt x="357" y="814"/>
                  <a:pt x="357" y="814"/>
                </a:cubicBezTo>
                <a:cubicBezTo>
                  <a:pt x="357" y="805"/>
                  <a:pt x="349" y="797"/>
                  <a:pt x="340" y="797"/>
                </a:cubicBezTo>
                <a:cubicBezTo>
                  <a:pt x="330" y="797"/>
                  <a:pt x="322" y="805"/>
                  <a:pt x="322" y="814"/>
                </a:cubicBezTo>
                <a:cubicBezTo>
                  <a:pt x="322" y="848"/>
                  <a:pt x="322" y="848"/>
                  <a:pt x="322" y="848"/>
                </a:cubicBezTo>
                <a:cubicBezTo>
                  <a:pt x="187" y="839"/>
                  <a:pt x="79" y="731"/>
                  <a:pt x="70" y="596"/>
                </a:cubicBezTo>
                <a:cubicBezTo>
                  <a:pt x="120" y="596"/>
                  <a:pt x="120" y="596"/>
                  <a:pt x="120" y="596"/>
                </a:cubicBezTo>
                <a:cubicBezTo>
                  <a:pt x="130" y="596"/>
                  <a:pt x="138" y="588"/>
                  <a:pt x="138" y="578"/>
                </a:cubicBezTo>
                <a:cubicBezTo>
                  <a:pt x="138" y="569"/>
                  <a:pt x="130" y="561"/>
                  <a:pt x="120" y="561"/>
                </a:cubicBezTo>
                <a:cubicBezTo>
                  <a:pt x="70" y="561"/>
                  <a:pt x="70" y="561"/>
                  <a:pt x="70" y="561"/>
                </a:cubicBezTo>
                <a:cubicBezTo>
                  <a:pt x="79" y="420"/>
                  <a:pt x="197" y="308"/>
                  <a:pt x="340" y="308"/>
                </a:cubicBezTo>
                <a:cubicBezTo>
                  <a:pt x="483" y="308"/>
                  <a:pt x="600" y="420"/>
                  <a:pt x="609" y="561"/>
                </a:cubicBezTo>
                <a:cubicBezTo>
                  <a:pt x="559" y="561"/>
                  <a:pt x="559" y="561"/>
                  <a:pt x="559" y="561"/>
                </a:cubicBezTo>
                <a:cubicBezTo>
                  <a:pt x="550" y="561"/>
                  <a:pt x="542" y="569"/>
                  <a:pt x="542" y="578"/>
                </a:cubicBezTo>
                <a:cubicBezTo>
                  <a:pt x="542" y="588"/>
                  <a:pt x="550" y="596"/>
                  <a:pt x="559" y="596"/>
                </a:cubicBezTo>
                <a:cubicBezTo>
                  <a:pt x="609" y="596"/>
                  <a:pt x="609" y="596"/>
                  <a:pt x="609" y="596"/>
                </a:cubicBezTo>
                <a:cubicBezTo>
                  <a:pt x="601" y="731"/>
                  <a:pt x="492" y="839"/>
                  <a:pt x="357" y="848"/>
                </a:cubicBezTo>
                <a:close/>
                <a:moveTo>
                  <a:pt x="396" y="611"/>
                </a:moveTo>
                <a:cubicBezTo>
                  <a:pt x="414" y="580"/>
                  <a:pt x="403" y="540"/>
                  <a:pt x="372" y="522"/>
                </a:cubicBezTo>
                <a:cubicBezTo>
                  <a:pt x="362" y="516"/>
                  <a:pt x="351" y="513"/>
                  <a:pt x="340" y="513"/>
                </a:cubicBezTo>
                <a:cubicBezTo>
                  <a:pt x="329" y="513"/>
                  <a:pt x="318" y="516"/>
                  <a:pt x="308" y="522"/>
                </a:cubicBezTo>
                <a:cubicBezTo>
                  <a:pt x="296" y="510"/>
                  <a:pt x="296" y="510"/>
                  <a:pt x="296" y="510"/>
                </a:cubicBezTo>
                <a:cubicBezTo>
                  <a:pt x="289" y="503"/>
                  <a:pt x="278" y="503"/>
                  <a:pt x="272" y="510"/>
                </a:cubicBezTo>
                <a:cubicBezTo>
                  <a:pt x="265" y="517"/>
                  <a:pt x="265" y="528"/>
                  <a:pt x="272" y="535"/>
                </a:cubicBezTo>
                <a:cubicBezTo>
                  <a:pt x="283" y="546"/>
                  <a:pt x="283" y="546"/>
                  <a:pt x="283" y="546"/>
                </a:cubicBezTo>
                <a:cubicBezTo>
                  <a:pt x="266" y="578"/>
                  <a:pt x="276" y="617"/>
                  <a:pt x="307" y="635"/>
                </a:cubicBezTo>
                <a:cubicBezTo>
                  <a:pt x="318" y="641"/>
                  <a:pt x="329" y="644"/>
                  <a:pt x="340" y="644"/>
                </a:cubicBezTo>
                <a:cubicBezTo>
                  <a:pt x="351" y="644"/>
                  <a:pt x="362" y="641"/>
                  <a:pt x="372" y="635"/>
                </a:cubicBezTo>
                <a:cubicBezTo>
                  <a:pt x="481" y="745"/>
                  <a:pt x="481" y="745"/>
                  <a:pt x="481" y="745"/>
                </a:cubicBezTo>
                <a:cubicBezTo>
                  <a:pt x="485" y="748"/>
                  <a:pt x="489" y="750"/>
                  <a:pt x="494" y="750"/>
                </a:cubicBezTo>
                <a:cubicBezTo>
                  <a:pt x="498" y="750"/>
                  <a:pt x="503" y="748"/>
                  <a:pt x="506" y="745"/>
                </a:cubicBezTo>
                <a:cubicBezTo>
                  <a:pt x="513" y="738"/>
                  <a:pt x="513" y="727"/>
                  <a:pt x="506" y="720"/>
                </a:cubicBezTo>
                <a:lnTo>
                  <a:pt x="396" y="611"/>
                </a:lnTo>
                <a:close/>
                <a:moveTo>
                  <a:pt x="366" y="594"/>
                </a:moveTo>
                <a:cubicBezTo>
                  <a:pt x="361" y="603"/>
                  <a:pt x="351" y="609"/>
                  <a:pt x="340" y="609"/>
                </a:cubicBezTo>
                <a:cubicBezTo>
                  <a:pt x="334" y="609"/>
                  <a:pt x="329" y="608"/>
                  <a:pt x="325" y="605"/>
                </a:cubicBezTo>
                <a:cubicBezTo>
                  <a:pt x="310" y="596"/>
                  <a:pt x="305" y="578"/>
                  <a:pt x="314" y="563"/>
                </a:cubicBezTo>
                <a:cubicBezTo>
                  <a:pt x="319" y="554"/>
                  <a:pt x="329" y="548"/>
                  <a:pt x="340" y="548"/>
                </a:cubicBezTo>
                <a:cubicBezTo>
                  <a:pt x="345" y="548"/>
                  <a:pt x="350" y="549"/>
                  <a:pt x="355" y="552"/>
                </a:cubicBezTo>
                <a:cubicBezTo>
                  <a:pt x="362" y="556"/>
                  <a:pt x="367" y="563"/>
                  <a:pt x="369" y="571"/>
                </a:cubicBezTo>
                <a:cubicBezTo>
                  <a:pt x="371" y="578"/>
                  <a:pt x="370" y="587"/>
                  <a:pt x="366" y="594"/>
                </a:cubicBezTo>
                <a:close/>
                <a:moveTo>
                  <a:pt x="308" y="426"/>
                </a:moveTo>
                <a:cubicBezTo>
                  <a:pt x="308" y="413"/>
                  <a:pt x="316" y="401"/>
                  <a:pt x="328" y="397"/>
                </a:cubicBezTo>
                <a:cubicBezTo>
                  <a:pt x="420" y="345"/>
                  <a:pt x="420" y="345"/>
                  <a:pt x="420" y="345"/>
                </a:cubicBezTo>
                <a:cubicBezTo>
                  <a:pt x="369" y="438"/>
                  <a:pt x="369" y="438"/>
                  <a:pt x="369" y="438"/>
                </a:cubicBezTo>
                <a:cubicBezTo>
                  <a:pt x="364" y="449"/>
                  <a:pt x="353" y="457"/>
                  <a:pt x="340" y="457"/>
                </a:cubicBezTo>
                <a:cubicBezTo>
                  <a:pt x="322" y="457"/>
                  <a:pt x="308" y="443"/>
                  <a:pt x="308" y="426"/>
                </a:cubicBezTo>
                <a:close/>
              </a:path>
            </a:pathLst>
          </a:custGeom>
          <a:solidFill>
            <a:srgbClr val="88848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51"/>
          <p:cNvSpPr txBox="1"/>
          <p:nvPr/>
        </p:nvSpPr>
        <p:spPr>
          <a:xfrm>
            <a:off x="1257300" y="2123857"/>
            <a:ext cx="7886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Let’s take a </a:t>
            </a:r>
            <a:r>
              <a:rPr lang="en-GB" sz="1800"/>
              <a:t>10</a:t>
            </a:r>
            <a: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minute break</a:t>
            </a:r>
            <a:r>
              <a:rPr lang="en-GB" sz="1800"/>
              <a:t>!</a:t>
            </a:r>
            <a:endParaRPr sz="1800"/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Restarting at 14:40</a:t>
            </a:r>
            <a:endParaRPr sz="1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2"/>
          <p:cNvSpPr/>
          <p:nvPr/>
        </p:nvSpPr>
        <p:spPr>
          <a:xfrm>
            <a:off x="298300" y="4216375"/>
            <a:ext cx="8845800" cy="927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2" name="Google Shape;70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563" y="951849"/>
            <a:ext cx="4314224" cy="309627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52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1"/>
                </a:solidFill>
              </a:rPr>
              <a:t>Another example: object diagram</a:t>
            </a:r>
            <a:endParaRPr sz="3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/>
          </a:p>
        </p:txBody>
      </p:sp>
      <p:sp>
        <p:nvSpPr>
          <p:cNvPr id="704" name="Google Shape;704;p52"/>
          <p:cNvSpPr/>
          <p:nvPr/>
        </p:nvSpPr>
        <p:spPr>
          <a:xfrm>
            <a:off x="1523725" y="4454025"/>
            <a:ext cx="65865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Based on the input from the previous workshop we have created a preliminary </a:t>
            </a:r>
            <a:r>
              <a:rPr lang="en-GB" sz="1200" b="1">
                <a:solidFill>
                  <a:schemeClr val="dk1"/>
                </a:solidFill>
              </a:rPr>
              <a:t>object diagram</a:t>
            </a:r>
            <a:r>
              <a:rPr lang="en-GB" sz="1200">
                <a:solidFill>
                  <a:schemeClr val="dk1"/>
                </a:solidFill>
              </a:rPr>
              <a:t> to showcase the previously depicted use case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705" name="Google Shape;70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8748" y="4454014"/>
            <a:ext cx="451750" cy="45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Google Shape;71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4875" y="134300"/>
            <a:ext cx="3089650" cy="22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53"/>
          <p:cNvSpPr/>
          <p:nvPr/>
        </p:nvSpPr>
        <p:spPr>
          <a:xfrm>
            <a:off x="298275" y="0"/>
            <a:ext cx="4683900" cy="5143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53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1"/>
                </a:solidFill>
              </a:rPr>
              <a:t>Object diagram</a:t>
            </a:r>
            <a:endParaRPr sz="3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/>
          </a:p>
        </p:txBody>
      </p:sp>
      <p:sp>
        <p:nvSpPr>
          <p:cNvPr id="713" name="Google Shape;713;p53"/>
          <p:cNvSpPr/>
          <p:nvPr/>
        </p:nvSpPr>
        <p:spPr>
          <a:xfrm>
            <a:off x="6497900" y="75350"/>
            <a:ext cx="959400" cy="8760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53"/>
          <p:cNvSpPr/>
          <p:nvPr/>
        </p:nvSpPr>
        <p:spPr>
          <a:xfrm>
            <a:off x="5474050" y="2498375"/>
            <a:ext cx="3450600" cy="23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Air Quality Observation main object</a:t>
            </a:r>
            <a:endParaRPr sz="12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chemeClr val="dk1"/>
                </a:solidFill>
              </a:rPr>
              <a:t>What do we observe?</a:t>
            </a:r>
            <a:endParaRPr sz="1200" i="1">
              <a:solidFill>
                <a:schemeClr val="dk1"/>
              </a:solidFill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Airquality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715" name="Google Shape;71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075" y="1044800"/>
            <a:ext cx="3595800" cy="30539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Google Shape;72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4875" y="134300"/>
            <a:ext cx="3089650" cy="22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54"/>
          <p:cNvSpPr/>
          <p:nvPr/>
        </p:nvSpPr>
        <p:spPr>
          <a:xfrm>
            <a:off x="298275" y="0"/>
            <a:ext cx="4683900" cy="5143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54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1"/>
                </a:solidFill>
              </a:rPr>
              <a:t>Object diagram</a:t>
            </a:r>
            <a:endParaRPr sz="3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/>
          </a:p>
        </p:txBody>
      </p:sp>
      <p:sp>
        <p:nvSpPr>
          <p:cNvPr id="723" name="Google Shape;723;p54"/>
          <p:cNvSpPr/>
          <p:nvPr/>
        </p:nvSpPr>
        <p:spPr>
          <a:xfrm>
            <a:off x="7441150" y="427275"/>
            <a:ext cx="1257600" cy="6771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54"/>
          <p:cNvSpPr/>
          <p:nvPr/>
        </p:nvSpPr>
        <p:spPr>
          <a:xfrm>
            <a:off x="5474050" y="2498375"/>
            <a:ext cx="3450600" cy="23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Air Quality</a:t>
            </a:r>
            <a:endParaRPr sz="12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chemeClr val="dk1"/>
                </a:solidFill>
              </a:rPr>
              <a:t>What is the overall air quality of the observation?</a:t>
            </a:r>
            <a:endParaRPr sz="1200" i="1">
              <a:solidFill>
                <a:schemeClr val="dk1"/>
              </a:solidFill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Air quality level</a:t>
            </a:r>
            <a:endParaRPr sz="1200">
              <a:solidFill>
                <a:schemeClr val="dk1"/>
              </a:solidFill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Linked to an index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725" name="Google Shape;72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150" y="1588095"/>
            <a:ext cx="3856151" cy="19673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oogle Shape;73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4875" y="134300"/>
            <a:ext cx="3089650" cy="22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55"/>
          <p:cNvSpPr/>
          <p:nvPr/>
        </p:nvSpPr>
        <p:spPr>
          <a:xfrm>
            <a:off x="298275" y="0"/>
            <a:ext cx="4683900" cy="5143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55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1"/>
                </a:solidFill>
              </a:rPr>
              <a:t>Object diagram</a:t>
            </a:r>
            <a:endParaRPr sz="3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/>
          </a:p>
        </p:txBody>
      </p:sp>
      <p:sp>
        <p:nvSpPr>
          <p:cNvPr id="733" name="Google Shape;733;p55"/>
          <p:cNvSpPr/>
          <p:nvPr/>
        </p:nvSpPr>
        <p:spPr>
          <a:xfrm>
            <a:off x="6521925" y="1257650"/>
            <a:ext cx="2142600" cy="11448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55"/>
          <p:cNvSpPr/>
          <p:nvPr/>
        </p:nvSpPr>
        <p:spPr>
          <a:xfrm>
            <a:off x="5474050" y="2498375"/>
            <a:ext cx="3450600" cy="23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Air Pollutants</a:t>
            </a:r>
            <a:endParaRPr sz="12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chemeClr val="dk1"/>
                </a:solidFill>
              </a:rPr>
              <a:t>Which are the pollutants measured and what are their values?</a:t>
            </a:r>
            <a:endParaRPr sz="1200" i="1">
              <a:solidFill>
                <a:schemeClr val="dk1"/>
              </a:solidFill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CO</a:t>
            </a:r>
            <a:endParaRPr sz="1200">
              <a:solidFill>
                <a:schemeClr val="dk1"/>
              </a:solidFill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GB" sz="1200">
                <a:solidFill>
                  <a:schemeClr val="dk1"/>
                </a:solidFill>
              </a:rPr>
              <a:t>Level</a:t>
            </a:r>
            <a:endParaRPr sz="1200">
              <a:solidFill>
                <a:schemeClr val="dk1"/>
              </a:solidFill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GB" sz="1200">
                <a:solidFill>
                  <a:schemeClr val="dk1"/>
                </a:solidFill>
              </a:rPr>
              <a:t>Measured value</a:t>
            </a:r>
            <a:endParaRPr sz="1200">
              <a:solidFill>
                <a:schemeClr val="dk1"/>
              </a:solidFill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SO2</a:t>
            </a:r>
            <a:endParaRPr sz="1200">
              <a:solidFill>
                <a:schemeClr val="dk1"/>
              </a:solidFill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GB" sz="1200">
                <a:solidFill>
                  <a:schemeClr val="dk1"/>
                </a:solidFill>
              </a:rPr>
              <a:t>Measured value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735" name="Google Shape;73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038" y="1408197"/>
            <a:ext cx="4510364" cy="2327099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6"/>
          <p:cNvSpPr/>
          <p:nvPr/>
        </p:nvSpPr>
        <p:spPr>
          <a:xfrm>
            <a:off x="298275" y="0"/>
            <a:ext cx="4683900" cy="5143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1" name="Google Shape;74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4875" y="134300"/>
            <a:ext cx="3089650" cy="22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56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1"/>
                </a:solidFill>
              </a:rPr>
              <a:t>Object diagram</a:t>
            </a:r>
            <a:endParaRPr sz="3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/>
          </a:p>
        </p:txBody>
      </p:sp>
      <p:sp>
        <p:nvSpPr>
          <p:cNvPr id="743" name="Google Shape;743;p56"/>
          <p:cNvSpPr/>
          <p:nvPr/>
        </p:nvSpPr>
        <p:spPr>
          <a:xfrm>
            <a:off x="5574875" y="1449800"/>
            <a:ext cx="923100" cy="5172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56"/>
          <p:cNvSpPr/>
          <p:nvPr/>
        </p:nvSpPr>
        <p:spPr>
          <a:xfrm>
            <a:off x="5474050" y="2498375"/>
            <a:ext cx="3523200" cy="23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Weather observations</a:t>
            </a:r>
            <a:endParaRPr sz="12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chemeClr val="dk1"/>
                </a:solidFill>
              </a:rPr>
              <a:t>How are the weather conditions on the moment of measuring?</a:t>
            </a:r>
            <a:endParaRPr sz="1200" i="1">
              <a:solidFill>
                <a:schemeClr val="dk1"/>
              </a:solidFill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Precipitation</a:t>
            </a:r>
            <a:endParaRPr sz="1200">
              <a:solidFill>
                <a:schemeClr val="dk1"/>
              </a:solidFill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Relative humidity</a:t>
            </a:r>
            <a:endParaRPr sz="1200">
              <a:solidFill>
                <a:schemeClr val="dk1"/>
              </a:solidFill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Wind direction</a:t>
            </a:r>
            <a:endParaRPr sz="1200">
              <a:solidFill>
                <a:schemeClr val="dk1"/>
              </a:solidFill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Wind speed</a:t>
            </a:r>
            <a:endParaRPr sz="1200">
              <a:solidFill>
                <a:schemeClr val="dk1"/>
              </a:solidFill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Temperature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745" name="Google Shape;74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375" y="1449800"/>
            <a:ext cx="3793725" cy="260117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57"/>
          <p:cNvSpPr/>
          <p:nvPr/>
        </p:nvSpPr>
        <p:spPr>
          <a:xfrm>
            <a:off x="298275" y="0"/>
            <a:ext cx="4683900" cy="5143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1" name="Google Shape;75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4875" y="134300"/>
            <a:ext cx="3089650" cy="22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57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1"/>
                </a:solidFill>
              </a:rPr>
              <a:t>Object diagram</a:t>
            </a:r>
            <a:endParaRPr sz="3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/>
          </a:p>
        </p:txBody>
      </p:sp>
      <p:pic>
        <p:nvPicPr>
          <p:cNvPr id="753" name="Google Shape;75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2424" y="922720"/>
            <a:ext cx="3036771" cy="382655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dash"/>
            <a:round/>
            <a:headEnd type="none" w="sm" len="sm"/>
            <a:tailEnd type="none" w="sm" len="sm"/>
          </a:ln>
        </p:spPr>
      </p:pic>
      <p:sp>
        <p:nvSpPr>
          <p:cNvPr id="754" name="Google Shape;754;p57"/>
          <p:cNvSpPr/>
          <p:nvPr/>
        </p:nvSpPr>
        <p:spPr>
          <a:xfrm>
            <a:off x="5574875" y="100425"/>
            <a:ext cx="923100" cy="12783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57"/>
          <p:cNvSpPr/>
          <p:nvPr/>
        </p:nvSpPr>
        <p:spPr>
          <a:xfrm>
            <a:off x="5474050" y="2498375"/>
            <a:ext cx="3523200" cy="23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Feature of interests</a:t>
            </a:r>
            <a:endParaRPr sz="12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chemeClr val="dk1"/>
                </a:solidFill>
              </a:rPr>
              <a:t>Where does our measurement originate from?</a:t>
            </a:r>
            <a:endParaRPr sz="1200" i="1">
              <a:solidFill>
                <a:schemeClr val="dk1"/>
              </a:solidFill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Location</a:t>
            </a:r>
            <a:endParaRPr sz="1200">
              <a:solidFill>
                <a:schemeClr val="dk1"/>
              </a:solidFill>
            </a:endParaRPr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GB" sz="1200">
                <a:solidFill>
                  <a:schemeClr val="dk1"/>
                </a:solidFill>
              </a:rPr>
              <a:t>Address</a:t>
            </a:r>
            <a:endParaRPr sz="1200">
              <a:solidFill>
                <a:schemeClr val="dk1"/>
              </a:solidFill>
            </a:endParaRPr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GB" sz="1200">
                <a:solidFill>
                  <a:schemeClr val="dk1"/>
                </a:solidFill>
              </a:rPr>
              <a:t>Geometry</a:t>
            </a:r>
            <a:endParaRPr sz="1200">
              <a:solidFill>
                <a:schemeClr val="dk1"/>
              </a:solidFill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Linked to a Point of Interest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" name="Google Shape;760;p58"/>
          <p:cNvPicPr preferRelativeResize="0"/>
          <p:nvPr/>
        </p:nvPicPr>
        <p:blipFill rotWithShape="1">
          <a:blip r:embed="rId3">
            <a:alphaModFix amt="10000"/>
          </a:blip>
          <a:srcRect t="10365" b="2458"/>
          <a:stretch/>
        </p:blipFill>
        <p:spPr>
          <a:xfrm>
            <a:off x="290225" y="0"/>
            <a:ext cx="888567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58"/>
          <p:cNvSpPr txBox="1"/>
          <p:nvPr/>
        </p:nvSpPr>
        <p:spPr>
          <a:xfrm>
            <a:off x="628650" y="273850"/>
            <a:ext cx="82596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b="1"/>
              <a:t>Open questions and discussion</a:t>
            </a:r>
            <a:endParaRPr sz="2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58"/>
          <p:cNvSpPr/>
          <p:nvPr/>
        </p:nvSpPr>
        <p:spPr>
          <a:xfrm>
            <a:off x="703075" y="849475"/>
            <a:ext cx="8096400" cy="30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-GB" sz="1300">
                <a:solidFill>
                  <a:schemeClr val="dk1"/>
                </a:solidFill>
              </a:rPr>
              <a:t>How similar is this for Water? What is missing? What is different, what is the same?</a:t>
            </a:r>
            <a:endParaRPr sz="1300">
              <a:solidFill>
                <a:schemeClr val="dk1"/>
              </a:solidFill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-GB" sz="1300">
                <a:solidFill>
                  <a:schemeClr val="dk1"/>
                </a:solidFill>
              </a:rPr>
              <a:t>Do we cover all use cases? </a:t>
            </a:r>
            <a:endParaRPr sz="1300">
              <a:solidFill>
                <a:schemeClr val="dk1"/>
              </a:solidFill>
            </a:endParaRPr>
          </a:p>
          <a:p>
            <a: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lphaLcPeriod"/>
            </a:pPr>
            <a:r>
              <a:rPr lang="en-GB" sz="1300">
                <a:solidFill>
                  <a:schemeClr val="dk1"/>
                </a:solidFill>
              </a:rPr>
              <a:t>Flood prediction: water height, weather, …</a:t>
            </a:r>
            <a:endParaRPr sz="1300">
              <a:solidFill>
                <a:schemeClr val="dk1"/>
              </a:solidFill>
            </a:endParaRPr>
          </a:p>
          <a:p>
            <a: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lphaLcPeriod"/>
            </a:pPr>
            <a:r>
              <a:rPr lang="en-GB" sz="1300">
                <a:solidFill>
                  <a:schemeClr val="dk1"/>
                </a:solidFill>
              </a:rPr>
              <a:t>Do we cover all types of observations? </a:t>
            </a:r>
            <a:endParaRPr sz="1300">
              <a:solidFill>
                <a:schemeClr val="dk1"/>
              </a:solidFill>
            </a:endParaRPr>
          </a:p>
          <a:p>
            <a: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lphaLcPeriod"/>
            </a:pPr>
            <a:r>
              <a:rPr lang="en-GB" sz="1300">
                <a:solidFill>
                  <a:schemeClr val="dk1"/>
                </a:solidFill>
              </a:rPr>
              <a:t>What use cases would you like to see to test the model with</a:t>
            </a:r>
            <a:endParaRPr sz="1300">
              <a:solidFill>
                <a:schemeClr val="dk1"/>
              </a:solidFill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-GB" sz="1300">
                <a:solidFill>
                  <a:schemeClr val="dk1"/>
                </a:solidFill>
              </a:rPr>
              <a:t>What information/classes needs to be added/detailed?</a:t>
            </a:r>
            <a:endParaRPr sz="1300">
              <a:solidFill>
                <a:schemeClr val="dk1"/>
              </a:solidFill>
            </a:endParaRPr>
          </a:p>
          <a:p>
            <a: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lphaLcPeriod"/>
            </a:pPr>
            <a:r>
              <a:rPr lang="en-GB" sz="1300">
                <a:solidFill>
                  <a:schemeClr val="dk1"/>
                </a:solidFill>
              </a:rPr>
              <a:t>Sensors</a:t>
            </a:r>
            <a:endParaRPr sz="1300">
              <a:solidFill>
                <a:schemeClr val="dk1"/>
              </a:solidFill>
            </a:endParaRPr>
          </a:p>
          <a:p>
            <a: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lphaLcPeriod"/>
            </a:pPr>
            <a:r>
              <a:rPr lang="en-GB" sz="1300">
                <a:solidFill>
                  <a:schemeClr val="dk1"/>
                </a:solidFill>
              </a:rPr>
              <a:t>Time series</a:t>
            </a:r>
            <a:endParaRPr sz="1300">
              <a:solidFill>
                <a:schemeClr val="dk1"/>
              </a:solidFill>
            </a:endParaRPr>
          </a:p>
          <a:p>
            <a: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lphaLcPeriod"/>
            </a:pPr>
            <a:r>
              <a:rPr lang="en-GB" sz="1300">
                <a:solidFill>
                  <a:schemeClr val="dk1"/>
                </a:solidFill>
              </a:rPr>
              <a:t>Weather info</a:t>
            </a:r>
            <a:endParaRPr sz="1300">
              <a:solidFill>
                <a:schemeClr val="dk1"/>
              </a:solidFill>
            </a:endParaRPr>
          </a:p>
          <a:p>
            <a: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lphaLcPeriod"/>
            </a:pPr>
            <a:r>
              <a:rPr lang="en-GB" sz="1300">
                <a:solidFill>
                  <a:schemeClr val="dk1"/>
                </a:solidFill>
              </a:rPr>
              <a:t>Procedure</a:t>
            </a:r>
            <a:endParaRPr sz="1300">
              <a:solidFill>
                <a:schemeClr val="dk1"/>
              </a:solidFill>
            </a:endParaRPr>
          </a:p>
          <a:p>
            <a: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lphaLcPeriod"/>
            </a:pPr>
            <a:r>
              <a:rPr lang="en-GB" sz="1300">
                <a:solidFill>
                  <a:schemeClr val="dk1"/>
                </a:solidFill>
              </a:rPr>
              <a:t>...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-GB" sz="1300">
                <a:solidFill>
                  <a:schemeClr val="dk1"/>
                </a:solidFill>
              </a:rPr>
              <a:t>What questions do you have? What questions do we need to address in the upcoming webinars?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763" name="Google Shape;76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2700" y="4113275"/>
            <a:ext cx="775550" cy="77555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58"/>
          <p:cNvSpPr txBox="1"/>
          <p:nvPr/>
        </p:nvSpPr>
        <p:spPr>
          <a:xfrm>
            <a:off x="8218450" y="740075"/>
            <a:ext cx="532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20’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5" name="Google Shape;765;p58"/>
          <p:cNvSpPr/>
          <p:nvPr/>
        </p:nvSpPr>
        <p:spPr>
          <a:xfrm>
            <a:off x="8297225" y="185052"/>
            <a:ext cx="375249" cy="504976"/>
          </a:xfrm>
          <a:custGeom>
            <a:avLst/>
            <a:gdLst/>
            <a:ahLst/>
            <a:cxnLst/>
            <a:rect l="l" t="t" r="r" b="b"/>
            <a:pathLst>
              <a:path w="680" h="918" extrusionOk="0">
                <a:moveTo>
                  <a:pt x="608" y="371"/>
                </a:moveTo>
                <a:cubicBezTo>
                  <a:pt x="632" y="347"/>
                  <a:pt x="632" y="347"/>
                  <a:pt x="632" y="347"/>
                </a:cubicBezTo>
                <a:cubicBezTo>
                  <a:pt x="649" y="330"/>
                  <a:pt x="649" y="303"/>
                  <a:pt x="632" y="286"/>
                </a:cubicBezTo>
                <a:cubicBezTo>
                  <a:pt x="616" y="269"/>
                  <a:pt x="588" y="269"/>
                  <a:pt x="571" y="286"/>
                </a:cubicBezTo>
                <a:cubicBezTo>
                  <a:pt x="547" y="310"/>
                  <a:pt x="547" y="310"/>
                  <a:pt x="547" y="310"/>
                </a:cubicBezTo>
                <a:cubicBezTo>
                  <a:pt x="505" y="277"/>
                  <a:pt x="455" y="254"/>
                  <a:pt x="401" y="244"/>
                </a:cubicBezTo>
                <a:cubicBezTo>
                  <a:pt x="442" y="223"/>
                  <a:pt x="470" y="179"/>
                  <a:pt x="470" y="130"/>
                </a:cubicBezTo>
                <a:cubicBezTo>
                  <a:pt x="470" y="58"/>
                  <a:pt x="411" y="0"/>
                  <a:pt x="340" y="0"/>
                </a:cubicBezTo>
                <a:cubicBezTo>
                  <a:pt x="268" y="0"/>
                  <a:pt x="210" y="58"/>
                  <a:pt x="210" y="130"/>
                </a:cubicBezTo>
                <a:cubicBezTo>
                  <a:pt x="210" y="179"/>
                  <a:pt x="238" y="223"/>
                  <a:pt x="279" y="244"/>
                </a:cubicBezTo>
                <a:cubicBezTo>
                  <a:pt x="121" y="273"/>
                  <a:pt x="0" y="412"/>
                  <a:pt x="0" y="578"/>
                </a:cubicBezTo>
                <a:cubicBezTo>
                  <a:pt x="0" y="766"/>
                  <a:pt x="152" y="918"/>
                  <a:pt x="340" y="918"/>
                </a:cubicBezTo>
                <a:cubicBezTo>
                  <a:pt x="527" y="918"/>
                  <a:pt x="680" y="766"/>
                  <a:pt x="680" y="578"/>
                </a:cubicBezTo>
                <a:cubicBezTo>
                  <a:pt x="680" y="500"/>
                  <a:pt x="653" y="429"/>
                  <a:pt x="608" y="371"/>
                </a:cubicBezTo>
                <a:close/>
                <a:moveTo>
                  <a:pt x="245" y="130"/>
                </a:moveTo>
                <a:cubicBezTo>
                  <a:pt x="245" y="77"/>
                  <a:pt x="287" y="35"/>
                  <a:pt x="340" y="35"/>
                </a:cubicBezTo>
                <a:cubicBezTo>
                  <a:pt x="392" y="35"/>
                  <a:pt x="435" y="77"/>
                  <a:pt x="435" y="130"/>
                </a:cubicBezTo>
                <a:cubicBezTo>
                  <a:pt x="435" y="175"/>
                  <a:pt x="404" y="213"/>
                  <a:pt x="361" y="223"/>
                </a:cubicBezTo>
                <a:cubicBezTo>
                  <a:pt x="361" y="181"/>
                  <a:pt x="361" y="181"/>
                  <a:pt x="361" y="181"/>
                </a:cubicBezTo>
                <a:cubicBezTo>
                  <a:pt x="381" y="181"/>
                  <a:pt x="381" y="181"/>
                  <a:pt x="381" y="181"/>
                </a:cubicBezTo>
                <a:cubicBezTo>
                  <a:pt x="381" y="99"/>
                  <a:pt x="381" y="99"/>
                  <a:pt x="381" y="99"/>
                </a:cubicBezTo>
                <a:cubicBezTo>
                  <a:pt x="299" y="99"/>
                  <a:pt x="299" y="99"/>
                  <a:pt x="299" y="99"/>
                </a:cubicBezTo>
                <a:cubicBezTo>
                  <a:pt x="299" y="181"/>
                  <a:pt x="299" y="181"/>
                  <a:pt x="299" y="181"/>
                </a:cubicBezTo>
                <a:cubicBezTo>
                  <a:pt x="318" y="181"/>
                  <a:pt x="318" y="181"/>
                  <a:pt x="318" y="181"/>
                </a:cubicBezTo>
                <a:cubicBezTo>
                  <a:pt x="318" y="223"/>
                  <a:pt x="318" y="223"/>
                  <a:pt x="318" y="223"/>
                </a:cubicBezTo>
                <a:cubicBezTo>
                  <a:pt x="276" y="213"/>
                  <a:pt x="245" y="175"/>
                  <a:pt x="245" y="130"/>
                </a:cubicBezTo>
                <a:close/>
                <a:moveTo>
                  <a:pt x="357" y="848"/>
                </a:moveTo>
                <a:cubicBezTo>
                  <a:pt x="357" y="814"/>
                  <a:pt x="357" y="814"/>
                  <a:pt x="357" y="814"/>
                </a:cubicBezTo>
                <a:cubicBezTo>
                  <a:pt x="357" y="805"/>
                  <a:pt x="349" y="797"/>
                  <a:pt x="340" y="797"/>
                </a:cubicBezTo>
                <a:cubicBezTo>
                  <a:pt x="330" y="797"/>
                  <a:pt x="322" y="805"/>
                  <a:pt x="322" y="814"/>
                </a:cubicBezTo>
                <a:cubicBezTo>
                  <a:pt x="322" y="848"/>
                  <a:pt x="322" y="848"/>
                  <a:pt x="322" y="848"/>
                </a:cubicBezTo>
                <a:cubicBezTo>
                  <a:pt x="187" y="839"/>
                  <a:pt x="79" y="731"/>
                  <a:pt x="70" y="596"/>
                </a:cubicBezTo>
                <a:cubicBezTo>
                  <a:pt x="120" y="596"/>
                  <a:pt x="120" y="596"/>
                  <a:pt x="120" y="596"/>
                </a:cubicBezTo>
                <a:cubicBezTo>
                  <a:pt x="130" y="596"/>
                  <a:pt x="138" y="588"/>
                  <a:pt x="138" y="578"/>
                </a:cubicBezTo>
                <a:cubicBezTo>
                  <a:pt x="138" y="569"/>
                  <a:pt x="130" y="561"/>
                  <a:pt x="120" y="561"/>
                </a:cubicBezTo>
                <a:cubicBezTo>
                  <a:pt x="70" y="561"/>
                  <a:pt x="70" y="561"/>
                  <a:pt x="70" y="561"/>
                </a:cubicBezTo>
                <a:cubicBezTo>
                  <a:pt x="79" y="420"/>
                  <a:pt x="197" y="308"/>
                  <a:pt x="340" y="308"/>
                </a:cubicBezTo>
                <a:cubicBezTo>
                  <a:pt x="483" y="308"/>
                  <a:pt x="600" y="420"/>
                  <a:pt x="609" y="561"/>
                </a:cubicBezTo>
                <a:cubicBezTo>
                  <a:pt x="559" y="561"/>
                  <a:pt x="559" y="561"/>
                  <a:pt x="559" y="561"/>
                </a:cubicBezTo>
                <a:cubicBezTo>
                  <a:pt x="550" y="561"/>
                  <a:pt x="542" y="569"/>
                  <a:pt x="542" y="578"/>
                </a:cubicBezTo>
                <a:cubicBezTo>
                  <a:pt x="542" y="588"/>
                  <a:pt x="550" y="596"/>
                  <a:pt x="559" y="596"/>
                </a:cubicBezTo>
                <a:cubicBezTo>
                  <a:pt x="609" y="596"/>
                  <a:pt x="609" y="596"/>
                  <a:pt x="609" y="596"/>
                </a:cubicBezTo>
                <a:cubicBezTo>
                  <a:pt x="601" y="731"/>
                  <a:pt x="492" y="839"/>
                  <a:pt x="357" y="848"/>
                </a:cubicBezTo>
                <a:close/>
                <a:moveTo>
                  <a:pt x="396" y="611"/>
                </a:moveTo>
                <a:cubicBezTo>
                  <a:pt x="414" y="580"/>
                  <a:pt x="403" y="540"/>
                  <a:pt x="372" y="522"/>
                </a:cubicBezTo>
                <a:cubicBezTo>
                  <a:pt x="362" y="516"/>
                  <a:pt x="351" y="513"/>
                  <a:pt x="340" y="513"/>
                </a:cubicBezTo>
                <a:cubicBezTo>
                  <a:pt x="329" y="513"/>
                  <a:pt x="318" y="516"/>
                  <a:pt x="308" y="522"/>
                </a:cubicBezTo>
                <a:cubicBezTo>
                  <a:pt x="296" y="510"/>
                  <a:pt x="296" y="510"/>
                  <a:pt x="296" y="510"/>
                </a:cubicBezTo>
                <a:cubicBezTo>
                  <a:pt x="289" y="503"/>
                  <a:pt x="278" y="503"/>
                  <a:pt x="272" y="510"/>
                </a:cubicBezTo>
                <a:cubicBezTo>
                  <a:pt x="265" y="517"/>
                  <a:pt x="265" y="528"/>
                  <a:pt x="272" y="535"/>
                </a:cubicBezTo>
                <a:cubicBezTo>
                  <a:pt x="283" y="546"/>
                  <a:pt x="283" y="546"/>
                  <a:pt x="283" y="546"/>
                </a:cubicBezTo>
                <a:cubicBezTo>
                  <a:pt x="266" y="578"/>
                  <a:pt x="276" y="617"/>
                  <a:pt x="307" y="635"/>
                </a:cubicBezTo>
                <a:cubicBezTo>
                  <a:pt x="318" y="641"/>
                  <a:pt x="329" y="644"/>
                  <a:pt x="340" y="644"/>
                </a:cubicBezTo>
                <a:cubicBezTo>
                  <a:pt x="351" y="644"/>
                  <a:pt x="362" y="641"/>
                  <a:pt x="372" y="635"/>
                </a:cubicBezTo>
                <a:cubicBezTo>
                  <a:pt x="481" y="745"/>
                  <a:pt x="481" y="745"/>
                  <a:pt x="481" y="745"/>
                </a:cubicBezTo>
                <a:cubicBezTo>
                  <a:pt x="485" y="748"/>
                  <a:pt x="489" y="750"/>
                  <a:pt x="494" y="750"/>
                </a:cubicBezTo>
                <a:cubicBezTo>
                  <a:pt x="498" y="750"/>
                  <a:pt x="503" y="748"/>
                  <a:pt x="506" y="745"/>
                </a:cubicBezTo>
                <a:cubicBezTo>
                  <a:pt x="513" y="738"/>
                  <a:pt x="513" y="727"/>
                  <a:pt x="506" y="720"/>
                </a:cubicBezTo>
                <a:lnTo>
                  <a:pt x="396" y="611"/>
                </a:lnTo>
                <a:close/>
                <a:moveTo>
                  <a:pt x="366" y="594"/>
                </a:moveTo>
                <a:cubicBezTo>
                  <a:pt x="361" y="603"/>
                  <a:pt x="351" y="609"/>
                  <a:pt x="340" y="609"/>
                </a:cubicBezTo>
                <a:cubicBezTo>
                  <a:pt x="334" y="609"/>
                  <a:pt x="329" y="608"/>
                  <a:pt x="325" y="605"/>
                </a:cubicBezTo>
                <a:cubicBezTo>
                  <a:pt x="310" y="596"/>
                  <a:pt x="305" y="578"/>
                  <a:pt x="314" y="563"/>
                </a:cubicBezTo>
                <a:cubicBezTo>
                  <a:pt x="319" y="554"/>
                  <a:pt x="329" y="548"/>
                  <a:pt x="340" y="548"/>
                </a:cubicBezTo>
                <a:cubicBezTo>
                  <a:pt x="345" y="548"/>
                  <a:pt x="350" y="549"/>
                  <a:pt x="355" y="552"/>
                </a:cubicBezTo>
                <a:cubicBezTo>
                  <a:pt x="362" y="556"/>
                  <a:pt x="367" y="563"/>
                  <a:pt x="369" y="571"/>
                </a:cubicBezTo>
                <a:cubicBezTo>
                  <a:pt x="371" y="578"/>
                  <a:pt x="370" y="587"/>
                  <a:pt x="366" y="594"/>
                </a:cubicBezTo>
                <a:close/>
                <a:moveTo>
                  <a:pt x="308" y="426"/>
                </a:moveTo>
                <a:cubicBezTo>
                  <a:pt x="308" y="413"/>
                  <a:pt x="316" y="401"/>
                  <a:pt x="328" y="397"/>
                </a:cubicBezTo>
                <a:cubicBezTo>
                  <a:pt x="420" y="345"/>
                  <a:pt x="420" y="345"/>
                  <a:pt x="420" y="345"/>
                </a:cubicBezTo>
                <a:cubicBezTo>
                  <a:pt x="369" y="438"/>
                  <a:pt x="369" y="438"/>
                  <a:pt x="369" y="438"/>
                </a:cubicBezTo>
                <a:cubicBezTo>
                  <a:pt x="364" y="449"/>
                  <a:pt x="353" y="457"/>
                  <a:pt x="340" y="457"/>
                </a:cubicBezTo>
                <a:cubicBezTo>
                  <a:pt x="322" y="457"/>
                  <a:pt x="308" y="443"/>
                  <a:pt x="308" y="42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59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1" cy="2095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GB" b="1">
                <a:solidFill>
                  <a:srgbClr val="4C4C4C"/>
                </a:solidFill>
              </a:rPr>
              <a:t>Next steps</a:t>
            </a:r>
            <a:endParaRPr>
              <a:solidFill>
                <a:srgbClr val="4C4C4C"/>
              </a:solidFill>
            </a:endParaRPr>
          </a:p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endParaRPr/>
          </a:p>
        </p:txBody>
      </p:sp>
      <p:sp>
        <p:nvSpPr>
          <p:cNvPr id="771" name="Google Shape;771;p59"/>
          <p:cNvSpPr txBox="1"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endParaRPr sz="1400">
              <a:solidFill>
                <a:srgbClr val="4C4C4C"/>
              </a:solidFill>
            </a:endParaRPr>
          </a:p>
        </p:txBody>
      </p:sp>
      <p:sp>
        <p:nvSpPr>
          <p:cNvPr id="772" name="Google Shape;772;p59"/>
          <p:cNvSpPr/>
          <p:nvPr/>
        </p:nvSpPr>
        <p:spPr>
          <a:xfrm>
            <a:off x="-3133" y="782"/>
            <a:ext cx="328808" cy="5143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60"/>
          <p:cNvSpPr txBox="1"/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Next steps</a:t>
            </a:r>
            <a:endParaRPr/>
          </a:p>
        </p:txBody>
      </p:sp>
      <p:sp>
        <p:nvSpPr>
          <p:cNvPr id="778" name="Google Shape;778;p60"/>
          <p:cNvSpPr txBox="1"/>
          <p:nvPr/>
        </p:nvSpPr>
        <p:spPr>
          <a:xfrm>
            <a:off x="628651" y="958368"/>
            <a:ext cx="7886700" cy="98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Thematic workshop on the </a:t>
            </a:r>
            <a:r>
              <a:rPr lang="en-GB" sz="1800" b="1"/>
              <a:t>4</a:t>
            </a:r>
            <a:r>
              <a:rPr lang="en-GB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 of </a:t>
            </a:r>
            <a:r>
              <a:rPr lang="en-GB" sz="1800" b="1"/>
              <a:t>March </a:t>
            </a:r>
            <a: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(13h-15h30 CET)</a:t>
            </a:r>
            <a:b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Don’t forget to </a:t>
            </a:r>
            <a:r>
              <a:rPr lang="en-GB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subscribe</a:t>
            </a:r>
            <a: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!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https://overheid.vlaanderen.be/opleiding/oslo-air-and-water-model</a:t>
            </a:r>
            <a:r>
              <a:rPr lang="en-GB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9" name="Google Shape;779;p60"/>
          <p:cNvCxnSpPr/>
          <p:nvPr/>
        </p:nvCxnSpPr>
        <p:spPr>
          <a:xfrm>
            <a:off x="1183054" y="3799559"/>
            <a:ext cx="0" cy="2922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none" w="sm" len="sm"/>
            <a:tailEnd type="diamond" w="med" len="med"/>
          </a:ln>
        </p:spPr>
      </p:cxnSp>
      <p:cxnSp>
        <p:nvCxnSpPr>
          <p:cNvPr id="780" name="Google Shape;780;p60"/>
          <p:cNvCxnSpPr/>
          <p:nvPr/>
        </p:nvCxnSpPr>
        <p:spPr>
          <a:xfrm>
            <a:off x="2655060" y="3281415"/>
            <a:ext cx="0" cy="3138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diamond" w="med" len="med"/>
            <a:tailEnd type="none" w="sm" len="sm"/>
          </a:ln>
        </p:spPr>
      </p:cxnSp>
      <p:cxnSp>
        <p:nvCxnSpPr>
          <p:cNvPr id="781" name="Google Shape;781;p60"/>
          <p:cNvCxnSpPr/>
          <p:nvPr/>
        </p:nvCxnSpPr>
        <p:spPr>
          <a:xfrm>
            <a:off x="4055130" y="3171373"/>
            <a:ext cx="0" cy="5130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diamond" w="med" len="med"/>
            <a:tailEnd type="none" w="sm" len="sm"/>
          </a:ln>
        </p:spPr>
      </p:cxnSp>
      <p:cxnSp>
        <p:nvCxnSpPr>
          <p:cNvPr id="782" name="Google Shape;782;p60"/>
          <p:cNvCxnSpPr/>
          <p:nvPr/>
        </p:nvCxnSpPr>
        <p:spPr>
          <a:xfrm>
            <a:off x="3215904" y="3800947"/>
            <a:ext cx="0" cy="2922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none" w="sm" len="sm"/>
            <a:tailEnd type="diamond" w="med" len="med"/>
          </a:ln>
        </p:spPr>
      </p:cxnSp>
      <p:cxnSp>
        <p:nvCxnSpPr>
          <p:cNvPr id="783" name="Google Shape;783;p60"/>
          <p:cNvCxnSpPr/>
          <p:nvPr/>
        </p:nvCxnSpPr>
        <p:spPr>
          <a:xfrm flipH="1">
            <a:off x="4827278" y="3716052"/>
            <a:ext cx="1800" cy="4233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none" w="sm" len="sm"/>
            <a:tailEnd type="diamond" w="med" len="med"/>
          </a:ln>
        </p:spPr>
      </p:cxnSp>
      <p:sp>
        <p:nvSpPr>
          <p:cNvPr id="784" name="Google Shape;784;p60"/>
          <p:cNvSpPr txBox="1"/>
          <p:nvPr/>
        </p:nvSpPr>
        <p:spPr>
          <a:xfrm>
            <a:off x="634002" y="3643361"/>
            <a:ext cx="893100" cy="2286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December</a:t>
            </a:r>
            <a:endParaRPr/>
          </a:p>
        </p:txBody>
      </p:sp>
      <p:sp>
        <p:nvSpPr>
          <p:cNvPr id="785" name="Google Shape;785;p60"/>
          <p:cNvSpPr/>
          <p:nvPr/>
        </p:nvSpPr>
        <p:spPr>
          <a:xfrm rot="5400000">
            <a:off x="8667380" y="3679584"/>
            <a:ext cx="410100" cy="1554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6" name="Google Shape;786;p60"/>
          <p:cNvCxnSpPr/>
          <p:nvPr/>
        </p:nvCxnSpPr>
        <p:spPr>
          <a:xfrm>
            <a:off x="5488728" y="3065982"/>
            <a:ext cx="0" cy="6279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diamond" w="med" len="med"/>
            <a:tailEnd type="none" w="sm" len="sm"/>
          </a:ln>
        </p:spPr>
      </p:cxnSp>
      <p:cxnSp>
        <p:nvCxnSpPr>
          <p:cNvPr id="787" name="Google Shape;787;p60"/>
          <p:cNvCxnSpPr/>
          <p:nvPr/>
        </p:nvCxnSpPr>
        <p:spPr>
          <a:xfrm>
            <a:off x="8330178" y="3171373"/>
            <a:ext cx="0" cy="4770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diamond" w="med" len="med"/>
            <a:tailEnd type="none" w="sm" len="sm"/>
          </a:ln>
        </p:spPr>
      </p:cxnSp>
      <p:sp>
        <p:nvSpPr>
          <p:cNvPr id="788" name="Google Shape;788;p60"/>
          <p:cNvSpPr txBox="1"/>
          <p:nvPr/>
        </p:nvSpPr>
        <p:spPr>
          <a:xfrm>
            <a:off x="1527831" y="3648250"/>
            <a:ext cx="9039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January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60"/>
          <p:cNvSpPr txBox="1"/>
          <p:nvPr/>
        </p:nvSpPr>
        <p:spPr>
          <a:xfrm>
            <a:off x="2427923" y="3648250"/>
            <a:ext cx="9039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February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60"/>
          <p:cNvSpPr txBox="1"/>
          <p:nvPr/>
        </p:nvSpPr>
        <p:spPr>
          <a:xfrm>
            <a:off x="3332704" y="3648654"/>
            <a:ext cx="9039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March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60"/>
          <p:cNvSpPr txBox="1"/>
          <p:nvPr/>
        </p:nvSpPr>
        <p:spPr>
          <a:xfrm>
            <a:off x="4232796" y="3648654"/>
            <a:ext cx="9039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April</a:t>
            </a:r>
            <a:endParaRPr/>
          </a:p>
        </p:txBody>
      </p:sp>
      <p:sp>
        <p:nvSpPr>
          <p:cNvPr id="792" name="Google Shape;792;p60"/>
          <p:cNvSpPr txBox="1"/>
          <p:nvPr/>
        </p:nvSpPr>
        <p:spPr>
          <a:xfrm>
            <a:off x="5139072" y="3646637"/>
            <a:ext cx="9039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60"/>
          <p:cNvSpPr txBox="1"/>
          <p:nvPr/>
        </p:nvSpPr>
        <p:spPr>
          <a:xfrm>
            <a:off x="6039164" y="3646637"/>
            <a:ext cx="9039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June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60"/>
          <p:cNvSpPr txBox="1"/>
          <p:nvPr/>
        </p:nvSpPr>
        <p:spPr>
          <a:xfrm>
            <a:off x="6939318" y="3644130"/>
            <a:ext cx="9039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July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60"/>
          <p:cNvSpPr txBox="1"/>
          <p:nvPr/>
        </p:nvSpPr>
        <p:spPr>
          <a:xfrm>
            <a:off x="628651" y="4170493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Workshop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60"/>
          <p:cNvSpPr txBox="1"/>
          <p:nvPr/>
        </p:nvSpPr>
        <p:spPr>
          <a:xfrm>
            <a:off x="2100679" y="2863570"/>
            <a:ext cx="1108800" cy="2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Thematic Workshop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60"/>
          <p:cNvSpPr txBox="1"/>
          <p:nvPr/>
        </p:nvSpPr>
        <p:spPr>
          <a:xfrm>
            <a:off x="2661498" y="4170505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Thematic Workshop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60"/>
          <p:cNvSpPr txBox="1"/>
          <p:nvPr/>
        </p:nvSpPr>
        <p:spPr>
          <a:xfrm>
            <a:off x="3500749" y="2775294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Thematic Workshop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60"/>
          <p:cNvSpPr txBox="1"/>
          <p:nvPr/>
        </p:nvSpPr>
        <p:spPr>
          <a:xfrm>
            <a:off x="4273770" y="4207512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Thematic Workshop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60"/>
          <p:cNvSpPr txBox="1"/>
          <p:nvPr/>
        </p:nvSpPr>
        <p:spPr>
          <a:xfrm>
            <a:off x="4930402" y="2647704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 Public review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60"/>
          <p:cNvSpPr txBox="1"/>
          <p:nvPr/>
        </p:nvSpPr>
        <p:spPr>
          <a:xfrm>
            <a:off x="7792132" y="2714618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End Public review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60"/>
          <p:cNvSpPr/>
          <p:nvPr/>
        </p:nvSpPr>
        <p:spPr>
          <a:xfrm rot="-5400000">
            <a:off x="6865279" y="2555093"/>
            <a:ext cx="104700" cy="28578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35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60"/>
          <p:cNvSpPr txBox="1"/>
          <p:nvPr/>
        </p:nvSpPr>
        <p:spPr>
          <a:xfrm>
            <a:off x="6148595" y="4116042"/>
            <a:ext cx="16434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Implementation of draft specification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60"/>
          <p:cNvSpPr/>
          <p:nvPr/>
        </p:nvSpPr>
        <p:spPr>
          <a:xfrm>
            <a:off x="628651" y="3427673"/>
            <a:ext cx="1709700" cy="22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2020</a:t>
            </a:r>
            <a:endParaRPr/>
          </a:p>
        </p:txBody>
      </p:sp>
      <p:sp>
        <p:nvSpPr>
          <p:cNvPr id="805" name="Google Shape;805;p60"/>
          <p:cNvSpPr/>
          <p:nvPr/>
        </p:nvSpPr>
        <p:spPr>
          <a:xfrm>
            <a:off x="2340888" y="3428933"/>
            <a:ext cx="6315300" cy="219000"/>
          </a:xfrm>
          <a:prstGeom prst="rect">
            <a:avLst/>
          </a:prstGeom>
          <a:solidFill>
            <a:srgbClr val="8884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2021</a:t>
            </a:r>
            <a:endParaRPr/>
          </a:p>
        </p:txBody>
      </p:sp>
      <p:sp>
        <p:nvSpPr>
          <p:cNvPr id="806" name="Google Shape;806;p60"/>
          <p:cNvSpPr txBox="1"/>
          <p:nvPr/>
        </p:nvSpPr>
        <p:spPr>
          <a:xfrm>
            <a:off x="7841426" y="3648250"/>
            <a:ext cx="8148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/>
          </a:p>
        </p:txBody>
      </p:sp>
      <p:sp>
        <p:nvSpPr>
          <p:cNvPr id="807" name="Google Shape;807;p60"/>
          <p:cNvSpPr/>
          <p:nvPr/>
        </p:nvSpPr>
        <p:spPr>
          <a:xfrm>
            <a:off x="2542312" y="2430634"/>
            <a:ext cx="179100" cy="3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BAB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60"/>
          <p:cNvSpPr txBox="1"/>
          <p:nvPr/>
        </p:nvSpPr>
        <p:spPr>
          <a:xfrm>
            <a:off x="2076451" y="2238641"/>
            <a:ext cx="11088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Today</a:t>
            </a:r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/>
        </p:nvSpPr>
        <p:spPr>
          <a:xfrm>
            <a:off x="792150" y="273850"/>
            <a:ext cx="77232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Practicalities</a:t>
            </a:r>
            <a:endParaRPr/>
          </a:p>
        </p:txBody>
      </p:sp>
      <p:sp>
        <p:nvSpPr>
          <p:cNvPr id="178" name="Google Shape;178;p25"/>
          <p:cNvSpPr/>
          <p:nvPr/>
        </p:nvSpPr>
        <p:spPr>
          <a:xfrm>
            <a:off x="792150" y="1012150"/>
            <a:ext cx="3861600" cy="192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179" name="Google Shape;179;p25"/>
          <p:cNvSpPr/>
          <p:nvPr/>
        </p:nvSpPr>
        <p:spPr>
          <a:xfrm>
            <a:off x="792150" y="2936350"/>
            <a:ext cx="3861600" cy="1924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5"/>
          <p:cNvSpPr/>
          <p:nvPr/>
        </p:nvSpPr>
        <p:spPr>
          <a:xfrm>
            <a:off x="4653750" y="1012150"/>
            <a:ext cx="3861600" cy="1924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5"/>
          <p:cNvSpPr/>
          <p:nvPr/>
        </p:nvSpPr>
        <p:spPr>
          <a:xfrm>
            <a:off x="4653750" y="2936350"/>
            <a:ext cx="3861600" cy="192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5"/>
          <p:cNvSpPr/>
          <p:nvPr/>
        </p:nvSpPr>
        <p:spPr>
          <a:xfrm>
            <a:off x="929475" y="1171275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Audience sound is </a:t>
            </a:r>
            <a:r>
              <a:rPr lang="en-GB" sz="1600" b="1">
                <a:solidFill>
                  <a:schemeClr val="dk1"/>
                </a:solidFill>
              </a:rPr>
              <a:t>muted </a:t>
            </a:r>
            <a:r>
              <a:rPr lang="en-GB" sz="1600">
                <a:solidFill>
                  <a:schemeClr val="dk1"/>
                </a:solidFill>
              </a:rPr>
              <a:t>by default</a:t>
            </a:r>
            <a:endParaRPr/>
          </a:p>
        </p:txBody>
      </p:sp>
      <p:sp>
        <p:nvSpPr>
          <p:cNvPr id="183" name="Google Shape;183;p25"/>
          <p:cNvSpPr/>
          <p:nvPr/>
        </p:nvSpPr>
        <p:spPr>
          <a:xfrm>
            <a:off x="929475" y="3101500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Questions, comments and suggestions can be communicated via the </a:t>
            </a:r>
            <a:r>
              <a:rPr lang="en-GB" sz="1800" b="1">
                <a:solidFill>
                  <a:srgbClr val="FFFFFF"/>
                </a:solidFill>
              </a:rPr>
              <a:t>chat </a:t>
            </a:r>
            <a:r>
              <a:rPr lang="en-GB" sz="1800">
                <a:solidFill>
                  <a:srgbClr val="FFFFFF"/>
                </a:solidFill>
              </a:rPr>
              <a:t>function. Interaction is encouraged!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4" name="Google Shape;184;p25"/>
          <p:cNvSpPr/>
          <p:nvPr/>
        </p:nvSpPr>
        <p:spPr>
          <a:xfrm>
            <a:off x="5581500" y="1177300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</a:rPr>
              <a:t>Use your </a:t>
            </a:r>
            <a:r>
              <a:rPr lang="en-GB" sz="1600" b="1">
                <a:solidFill>
                  <a:srgbClr val="FFFFFF"/>
                </a:solidFill>
              </a:rPr>
              <a:t>hand </a:t>
            </a:r>
            <a:r>
              <a:rPr lang="en-GB" sz="1600">
                <a:solidFill>
                  <a:srgbClr val="FFFFFF"/>
                </a:solidFill>
              </a:rPr>
              <a:t>if you want to say something. </a:t>
            </a:r>
            <a:r>
              <a:rPr lang="en-GB" sz="1800">
                <a:solidFill>
                  <a:schemeClr val="lt1"/>
                </a:solidFill>
              </a:rPr>
              <a:t>Interaction is encouraged!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185" name="Google Shape;185;p25"/>
          <p:cNvSpPr/>
          <p:nvPr/>
        </p:nvSpPr>
        <p:spPr>
          <a:xfrm>
            <a:off x="5581500" y="3101500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</a:rPr>
              <a:t>yes/no questions</a:t>
            </a:r>
            <a:r>
              <a:rPr lang="en-GB" sz="1600">
                <a:solidFill>
                  <a:schemeClr val="dk1"/>
                </a:solidFill>
              </a:rPr>
              <a:t> can be answered via chat:</a:t>
            </a:r>
            <a:endParaRPr sz="1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Agree = +1</a:t>
            </a:r>
            <a:endParaRPr sz="1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Do not agree = - 1</a:t>
            </a:r>
            <a:endParaRPr sz="1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Indifferent = 0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86" name="Google Shape;186;p25" descr="Help Question&#10;"/>
          <p:cNvSpPr/>
          <p:nvPr/>
        </p:nvSpPr>
        <p:spPr>
          <a:xfrm>
            <a:off x="3918056" y="3657944"/>
            <a:ext cx="481013" cy="481012"/>
          </a:xfrm>
          <a:custGeom>
            <a:avLst/>
            <a:gdLst/>
            <a:ahLst/>
            <a:cxnLst/>
            <a:rect l="l" t="t" r="r" b="b"/>
            <a:pathLst>
              <a:path w="200" h="200" extrusionOk="0">
                <a:moveTo>
                  <a:pt x="100" y="0"/>
                </a:moveTo>
                <a:cubicBezTo>
                  <a:pt x="45" y="0"/>
                  <a:pt x="0" y="44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4"/>
                  <a:pt x="156" y="0"/>
                  <a:pt x="100" y="0"/>
                </a:cubicBezTo>
                <a:close/>
                <a:moveTo>
                  <a:pt x="100" y="187"/>
                </a:moveTo>
                <a:cubicBezTo>
                  <a:pt x="52" y="187"/>
                  <a:pt x="13" y="148"/>
                  <a:pt x="13" y="100"/>
                </a:cubicBezTo>
                <a:cubicBezTo>
                  <a:pt x="13" y="51"/>
                  <a:pt x="52" y="12"/>
                  <a:pt x="100" y="12"/>
                </a:cubicBezTo>
                <a:cubicBezTo>
                  <a:pt x="149" y="12"/>
                  <a:pt x="188" y="51"/>
                  <a:pt x="188" y="100"/>
                </a:cubicBezTo>
                <a:cubicBezTo>
                  <a:pt x="188" y="148"/>
                  <a:pt x="149" y="187"/>
                  <a:pt x="100" y="187"/>
                </a:cubicBezTo>
                <a:close/>
                <a:moveTo>
                  <a:pt x="99" y="143"/>
                </a:moveTo>
                <a:cubicBezTo>
                  <a:pt x="111" y="143"/>
                  <a:pt x="111" y="143"/>
                  <a:pt x="111" y="143"/>
                </a:cubicBezTo>
                <a:cubicBezTo>
                  <a:pt x="111" y="129"/>
                  <a:pt x="111" y="129"/>
                  <a:pt x="111" y="129"/>
                </a:cubicBezTo>
                <a:cubicBezTo>
                  <a:pt x="99" y="129"/>
                  <a:pt x="99" y="129"/>
                  <a:pt x="99" y="129"/>
                </a:cubicBezTo>
                <a:lnTo>
                  <a:pt x="99" y="143"/>
                </a:lnTo>
                <a:close/>
                <a:moveTo>
                  <a:pt x="122" y="57"/>
                </a:moveTo>
                <a:cubicBezTo>
                  <a:pt x="119" y="54"/>
                  <a:pt x="116" y="53"/>
                  <a:pt x="113" y="51"/>
                </a:cubicBezTo>
                <a:cubicBezTo>
                  <a:pt x="105" y="49"/>
                  <a:pt x="95" y="49"/>
                  <a:pt x="88" y="52"/>
                </a:cubicBezTo>
                <a:cubicBezTo>
                  <a:pt x="85" y="54"/>
                  <a:pt x="81" y="56"/>
                  <a:pt x="78" y="59"/>
                </a:cubicBezTo>
                <a:cubicBezTo>
                  <a:pt x="75" y="62"/>
                  <a:pt x="73" y="65"/>
                  <a:pt x="72" y="70"/>
                </a:cubicBezTo>
                <a:cubicBezTo>
                  <a:pt x="70" y="74"/>
                  <a:pt x="70" y="78"/>
                  <a:pt x="70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2" y="79"/>
                  <a:pt x="83" y="76"/>
                  <a:pt x="84" y="74"/>
                </a:cubicBezTo>
                <a:cubicBezTo>
                  <a:pt x="84" y="71"/>
                  <a:pt x="86" y="69"/>
                  <a:pt x="87" y="68"/>
                </a:cubicBezTo>
                <a:cubicBezTo>
                  <a:pt x="89" y="66"/>
                  <a:pt x="91" y="65"/>
                  <a:pt x="93" y="64"/>
                </a:cubicBezTo>
                <a:cubicBezTo>
                  <a:pt x="97" y="62"/>
                  <a:pt x="104" y="62"/>
                  <a:pt x="109" y="63"/>
                </a:cubicBezTo>
                <a:cubicBezTo>
                  <a:pt x="111" y="64"/>
                  <a:pt x="112" y="65"/>
                  <a:pt x="114" y="66"/>
                </a:cubicBezTo>
                <a:cubicBezTo>
                  <a:pt x="115" y="67"/>
                  <a:pt x="116" y="69"/>
                  <a:pt x="117" y="71"/>
                </a:cubicBezTo>
                <a:cubicBezTo>
                  <a:pt x="118" y="72"/>
                  <a:pt x="118" y="74"/>
                  <a:pt x="118" y="77"/>
                </a:cubicBezTo>
                <a:cubicBezTo>
                  <a:pt x="118" y="80"/>
                  <a:pt x="118" y="82"/>
                  <a:pt x="117" y="84"/>
                </a:cubicBezTo>
                <a:cubicBezTo>
                  <a:pt x="115" y="87"/>
                  <a:pt x="113" y="89"/>
                  <a:pt x="110" y="92"/>
                </a:cubicBezTo>
                <a:cubicBezTo>
                  <a:pt x="108" y="94"/>
                  <a:pt x="106" y="96"/>
                  <a:pt x="105" y="97"/>
                </a:cubicBezTo>
                <a:cubicBezTo>
                  <a:pt x="103" y="99"/>
                  <a:pt x="102" y="101"/>
                  <a:pt x="101" y="103"/>
                </a:cubicBezTo>
                <a:cubicBezTo>
                  <a:pt x="100" y="105"/>
                  <a:pt x="99" y="107"/>
                  <a:pt x="99" y="109"/>
                </a:cubicBezTo>
                <a:cubicBezTo>
                  <a:pt x="98" y="111"/>
                  <a:pt x="98" y="114"/>
                  <a:pt x="98" y="118"/>
                </a:cubicBezTo>
                <a:cubicBezTo>
                  <a:pt x="111" y="118"/>
                  <a:pt x="111" y="118"/>
                  <a:pt x="111" y="118"/>
                </a:cubicBezTo>
                <a:cubicBezTo>
                  <a:pt x="111" y="115"/>
                  <a:pt x="111" y="113"/>
                  <a:pt x="111" y="111"/>
                </a:cubicBezTo>
                <a:cubicBezTo>
                  <a:pt x="111" y="110"/>
                  <a:pt x="111" y="109"/>
                  <a:pt x="112" y="108"/>
                </a:cubicBezTo>
                <a:cubicBezTo>
                  <a:pt x="112" y="108"/>
                  <a:pt x="112" y="107"/>
                  <a:pt x="114" y="106"/>
                </a:cubicBezTo>
                <a:cubicBezTo>
                  <a:pt x="115" y="105"/>
                  <a:pt x="117" y="103"/>
                  <a:pt x="119" y="101"/>
                </a:cubicBezTo>
                <a:cubicBezTo>
                  <a:pt x="122" y="98"/>
                  <a:pt x="125" y="94"/>
                  <a:pt x="127" y="91"/>
                </a:cubicBezTo>
                <a:cubicBezTo>
                  <a:pt x="130" y="87"/>
                  <a:pt x="131" y="82"/>
                  <a:pt x="131" y="77"/>
                </a:cubicBezTo>
                <a:cubicBezTo>
                  <a:pt x="131" y="73"/>
                  <a:pt x="130" y="69"/>
                  <a:pt x="129" y="65"/>
                </a:cubicBezTo>
                <a:cubicBezTo>
                  <a:pt x="127" y="62"/>
                  <a:pt x="125" y="59"/>
                  <a:pt x="122" y="57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5" descr="Down Chevron Circle&#10;"/>
          <p:cNvSpPr/>
          <p:nvPr/>
        </p:nvSpPr>
        <p:spPr>
          <a:xfrm>
            <a:off x="4877900" y="3659531"/>
            <a:ext cx="479425" cy="477838"/>
          </a:xfrm>
          <a:custGeom>
            <a:avLst/>
            <a:gdLst/>
            <a:ahLst/>
            <a:cxnLst/>
            <a:rect l="l" t="t" r="r" b="b"/>
            <a:pathLst>
              <a:path w="200" h="200" extrusionOk="0">
                <a:moveTo>
                  <a:pt x="199" y="83"/>
                </a:moveTo>
                <a:cubicBezTo>
                  <a:pt x="198" y="79"/>
                  <a:pt x="197" y="75"/>
                  <a:pt x="196" y="70"/>
                </a:cubicBezTo>
                <a:cubicBezTo>
                  <a:pt x="185" y="37"/>
                  <a:pt x="159" y="12"/>
                  <a:pt x="125" y="4"/>
                </a:cubicBezTo>
                <a:cubicBezTo>
                  <a:pt x="117" y="2"/>
                  <a:pt x="109" y="0"/>
                  <a:pt x="101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2" y="0"/>
                  <a:pt x="84" y="2"/>
                  <a:pt x="76" y="4"/>
                </a:cubicBezTo>
                <a:cubicBezTo>
                  <a:pt x="38" y="13"/>
                  <a:pt x="9" y="44"/>
                  <a:pt x="2" y="83"/>
                </a:cubicBezTo>
                <a:cubicBezTo>
                  <a:pt x="1" y="89"/>
                  <a:pt x="0" y="95"/>
                  <a:pt x="0" y="100"/>
                </a:cubicBezTo>
                <a:cubicBezTo>
                  <a:pt x="0" y="106"/>
                  <a:pt x="1" y="112"/>
                  <a:pt x="2" y="118"/>
                </a:cubicBezTo>
                <a:cubicBezTo>
                  <a:pt x="9" y="157"/>
                  <a:pt x="38" y="188"/>
                  <a:pt x="76" y="197"/>
                </a:cubicBezTo>
                <a:cubicBezTo>
                  <a:pt x="84" y="199"/>
                  <a:pt x="92" y="200"/>
                  <a:pt x="100" y="200"/>
                </a:cubicBezTo>
                <a:cubicBezTo>
                  <a:pt x="109" y="200"/>
                  <a:pt x="117" y="199"/>
                  <a:pt x="125" y="197"/>
                </a:cubicBezTo>
                <a:cubicBezTo>
                  <a:pt x="159" y="189"/>
                  <a:pt x="185" y="164"/>
                  <a:pt x="196" y="131"/>
                </a:cubicBezTo>
                <a:cubicBezTo>
                  <a:pt x="197" y="126"/>
                  <a:pt x="198" y="122"/>
                  <a:pt x="199" y="118"/>
                </a:cubicBezTo>
                <a:cubicBezTo>
                  <a:pt x="200" y="112"/>
                  <a:pt x="200" y="106"/>
                  <a:pt x="200" y="100"/>
                </a:cubicBezTo>
                <a:cubicBezTo>
                  <a:pt x="200" y="95"/>
                  <a:pt x="200" y="89"/>
                  <a:pt x="199" y="83"/>
                </a:cubicBezTo>
                <a:close/>
                <a:moveTo>
                  <a:pt x="100" y="188"/>
                </a:moveTo>
                <a:cubicBezTo>
                  <a:pt x="52" y="188"/>
                  <a:pt x="13" y="149"/>
                  <a:pt x="13" y="100"/>
                </a:cubicBezTo>
                <a:cubicBezTo>
                  <a:pt x="13" y="52"/>
                  <a:pt x="52" y="13"/>
                  <a:pt x="100" y="13"/>
                </a:cubicBezTo>
                <a:cubicBezTo>
                  <a:pt x="149" y="13"/>
                  <a:pt x="188" y="52"/>
                  <a:pt x="188" y="100"/>
                </a:cubicBezTo>
                <a:cubicBezTo>
                  <a:pt x="188" y="149"/>
                  <a:pt x="149" y="188"/>
                  <a:pt x="100" y="188"/>
                </a:cubicBezTo>
                <a:close/>
                <a:moveTo>
                  <a:pt x="100" y="107"/>
                </a:moveTo>
                <a:cubicBezTo>
                  <a:pt x="70" y="76"/>
                  <a:pt x="70" y="76"/>
                  <a:pt x="70" y="76"/>
                </a:cubicBezTo>
                <a:cubicBezTo>
                  <a:pt x="61" y="85"/>
                  <a:pt x="61" y="85"/>
                  <a:pt x="61" y="85"/>
                </a:cubicBezTo>
                <a:cubicBezTo>
                  <a:pt x="100" y="125"/>
                  <a:pt x="100" y="125"/>
                  <a:pt x="100" y="125"/>
                </a:cubicBezTo>
                <a:cubicBezTo>
                  <a:pt x="140" y="85"/>
                  <a:pt x="140" y="85"/>
                  <a:pt x="140" y="85"/>
                </a:cubicBezTo>
                <a:cubicBezTo>
                  <a:pt x="131" y="76"/>
                  <a:pt x="131" y="76"/>
                  <a:pt x="131" y="76"/>
                </a:cubicBezTo>
                <a:cubicBezTo>
                  <a:pt x="100" y="107"/>
                  <a:pt x="100" y="107"/>
                  <a:pt x="100" y="107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8038" y="1727700"/>
            <a:ext cx="481025" cy="4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5"/>
          <p:cNvPicPr preferRelativeResize="0"/>
          <p:nvPr/>
        </p:nvPicPr>
        <p:blipFill rotWithShape="1">
          <a:blip r:embed="rId4">
            <a:alphaModFix/>
          </a:blip>
          <a:srcRect b="14944"/>
          <a:stretch/>
        </p:blipFill>
        <p:spPr>
          <a:xfrm>
            <a:off x="4836711" y="1735325"/>
            <a:ext cx="561829" cy="47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5"/>
          <p:cNvSpPr/>
          <p:nvPr/>
        </p:nvSpPr>
        <p:spPr>
          <a:xfrm>
            <a:off x="4187963" y="2467562"/>
            <a:ext cx="931500" cy="93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1" name="Google Shape;191;p25"/>
          <p:cNvPicPr preferRelativeResize="0"/>
          <p:nvPr/>
        </p:nvPicPr>
        <p:blipFill rotWithShape="1">
          <a:blip r:embed="rId5">
            <a:alphaModFix amt="76000"/>
          </a:blip>
          <a:srcRect b="13020"/>
          <a:stretch/>
        </p:blipFill>
        <p:spPr>
          <a:xfrm>
            <a:off x="4319325" y="2645463"/>
            <a:ext cx="668850" cy="5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3" name="Google Shape;813;p61"/>
          <p:cNvGrpSpPr/>
          <p:nvPr/>
        </p:nvGrpSpPr>
        <p:grpSpPr>
          <a:xfrm>
            <a:off x="625242" y="1369540"/>
            <a:ext cx="478299" cy="478299"/>
            <a:chOff x="4640263" y="1219200"/>
            <a:chExt cx="123825" cy="123825"/>
          </a:xfrm>
        </p:grpSpPr>
        <p:sp>
          <p:nvSpPr>
            <p:cNvPr id="814" name="Google Shape;814;p61"/>
            <p:cNvSpPr/>
            <p:nvPr/>
          </p:nvSpPr>
          <p:spPr>
            <a:xfrm>
              <a:off x="4673600" y="1285875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43" y="5"/>
                  </a:moveTo>
                  <a:cubicBezTo>
                    <a:pt x="17" y="11"/>
                    <a:pt x="0" y="37"/>
                    <a:pt x="6" y="63"/>
                  </a:cubicBezTo>
                  <a:cubicBezTo>
                    <a:pt x="9" y="75"/>
                    <a:pt x="16" y="86"/>
                    <a:pt x="27" y="93"/>
                  </a:cubicBezTo>
                  <a:cubicBezTo>
                    <a:pt x="35" y="98"/>
                    <a:pt x="44" y="100"/>
                    <a:pt x="53" y="100"/>
                  </a:cubicBezTo>
                  <a:cubicBezTo>
                    <a:pt x="57" y="100"/>
                    <a:pt x="60" y="100"/>
                    <a:pt x="63" y="99"/>
                  </a:cubicBezTo>
                  <a:cubicBezTo>
                    <a:pt x="89" y="94"/>
                    <a:pt x="106" y="68"/>
                    <a:pt x="100" y="42"/>
                  </a:cubicBezTo>
                  <a:cubicBezTo>
                    <a:pt x="94" y="16"/>
                    <a:pt x="69" y="0"/>
                    <a:pt x="43" y="5"/>
                  </a:cubicBezTo>
                  <a:close/>
                  <a:moveTo>
                    <a:pt x="73" y="65"/>
                  </a:moveTo>
                  <a:cubicBezTo>
                    <a:pt x="70" y="71"/>
                    <a:pt x="64" y="74"/>
                    <a:pt x="58" y="76"/>
                  </a:cubicBezTo>
                  <a:cubicBezTo>
                    <a:pt x="52" y="77"/>
                    <a:pt x="46" y="76"/>
                    <a:pt x="40" y="72"/>
                  </a:cubicBezTo>
                  <a:cubicBezTo>
                    <a:pt x="35" y="69"/>
                    <a:pt x="31" y="64"/>
                    <a:pt x="30" y="57"/>
                  </a:cubicBezTo>
                  <a:cubicBezTo>
                    <a:pt x="27" y="45"/>
                    <a:pt x="35" y="32"/>
                    <a:pt x="48" y="29"/>
                  </a:cubicBezTo>
                  <a:cubicBezTo>
                    <a:pt x="54" y="28"/>
                    <a:pt x="61" y="29"/>
                    <a:pt x="66" y="32"/>
                  </a:cubicBezTo>
                  <a:cubicBezTo>
                    <a:pt x="71" y="36"/>
                    <a:pt x="75" y="41"/>
                    <a:pt x="76" y="47"/>
                  </a:cubicBezTo>
                  <a:cubicBezTo>
                    <a:pt x="78" y="53"/>
                    <a:pt x="77" y="60"/>
                    <a:pt x="73" y="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61"/>
            <p:cNvSpPr/>
            <p:nvPr/>
          </p:nvSpPr>
          <p:spPr>
            <a:xfrm>
              <a:off x="4652963" y="1265238"/>
              <a:ext cx="65088" cy="65088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304" y="158"/>
                  </a:moveTo>
                  <a:cubicBezTo>
                    <a:pt x="288" y="83"/>
                    <a:pt x="288" y="83"/>
                    <a:pt x="288" y="83"/>
                  </a:cubicBezTo>
                  <a:cubicBezTo>
                    <a:pt x="250" y="82"/>
                    <a:pt x="250" y="82"/>
                    <a:pt x="250" y="82"/>
                  </a:cubicBezTo>
                  <a:cubicBezTo>
                    <a:pt x="244" y="75"/>
                    <a:pt x="238" y="68"/>
                    <a:pt x="231" y="62"/>
                  </a:cubicBezTo>
                  <a:cubicBezTo>
                    <a:pt x="233" y="24"/>
                    <a:pt x="233" y="24"/>
                    <a:pt x="233" y="24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40" y="33"/>
                    <a:pt x="140" y="33"/>
                    <a:pt x="140" y="33"/>
                  </a:cubicBezTo>
                  <a:cubicBezTo>
                    <a:pt x="135" y="33"/>
                    <a:pt x="131" y="34"/>
                    <a:pt x="126" y="35"/>
                  </a:cubicBezTo>
                  <a:cubicBezTo>
                    <a:pt x="122" y="36"/>
                    <a:pt x="118" y="37"/>
                    <a:pt x="113" y="39"/>
                  </a:cubicBezTo>
                  <a:cubicBezTo>
                    <a:pt x="81" y="18"/>
                    <a:pt x="81" y="18"/>
                    <a:pt x="81" y="18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39" y="112"/>
                    <a:pt x="36" y="121"/>
                    <a:pt x="34" y="129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17" y="221"/>
                    <a:pt x="17" y="221"/>
                    <a:pt x="17" y="221"/>
                  </a:cubicBezTo>
                  <a:cubicBezTo>
                    <a:pt x="55" y="222"/>
                    <a:pt x="55" y="222"/>
                    <a:pt x="55" y="222"/>
                  </a:cubicBezTo>
                  <a:cubicBezTo>
                    <a:pt x="60" y="230"/>
                    <a:pt x="66" y="237"/>
                    <a:pt x="73" y="243"/>
                  </a:cubicBezTo>
                  <a:cubicBezTo>
                    <a:pt x="71" y="281"/>
                    <a:pt x="71" y="281"/>
                    <a:pt x="71" y="281"/>
                  </a:cubicBezTo>
                  <a:cubicBezTo>
                    <a:pt x="144" y="304"/>
                    <a:pt x="144" y="304"/>
                    <a:pt x="144" y="304"/>
                  </a:cubicBezTo>
                  <a:cubicBezTo>
                    <a:pt x="164" y="272"/>
                    <a:pt x="164" y="272"/>
                    <a:pt x="164" y="272"/>
                  </a:cubicBezTo>
                  <a:cubicBezTo>
                    <a:pt x="169" y="271"/>
                    <a:pt x="174" y="270"/>
                    <a:pt x="178" y="270"/>
                  </a:cubicBezTo>
                  <a:cubicBezTo>
                    <a:pt x="182" y="269"/>
                    <a:pt x="186" y="267"/>
                    <a:pt x="191" y="266"/>
                  </a:cubicBezTo>
                  <a:cubicBezTo>
                    <a:pt x="223" y="287"/>
                    <a:pt x="223" y="287"/>
                    <a:pt x="223" y="287"/>
                  </a:cubicBezTo>
                  <a:cubicBezTo>
                    <a:pt x="280" y="235"/>
                    <a:pt x="280" y="235"/>
                    <a:pt x="280" y="235"/>
                  </a:cubicBezTo>
                  <a:cubicBezTo>
                    <a:pt x="262" y="201"/>
                    <a:pt x="262" y="201"/>
                    <a:pt x="262" y="201"/>
                  </a:cubicBezTo>
                  <a:cubicBezTo>
                    <a:pt x="265" y="193"/>
                    <a:pt x="268" y="184"/>
                    <a:pt x="270" y="175"/>
                  </a:cubicBezTo>
                  <a:lnTo>
                    <a:pt x="304" y="158"/>
                  </a:lnTo>
                  <a:close/>
                  <a:moveTo>
                    <a:pt x="248" y="159"/>
                  </a:moveTo>
                  <a:cubicBezTo>
                    <a:pt x="246" y="169"/>
                    <a:pt x="246" y="169"/>
                    <a:pt x="246" y="169"/>
                  </a:cubicBezTo>
                  <a:cubicBezTo>
                    <a:pt x="245" y="177"/>
                    <a:pt x="243" y="185"/>
                    <a:pt x="239" y="193"/>
                  </a:cubicBezTo>
                  <a:cubicBezTo>
                    <a:pt x="234" y="202"/>
                    <a:pt x="234" y="202"/>
                    <a:pt x="234" y="202"/>
                  </a:cubicBezTo>
                  <a:cubicBezTo>
                    <a:pt x="249" y="230"/>
                    <a:pt x="249" y="230"/>
                    <a:pt x="249" y="230"/>
                  </a:cubicBezTo>
                  <a:cubicBezTo>
                    <a:pt x="221" y="256"/>
                    <a:pt x="221" y="256"/>
                    <a:pt x="221" y="256"/>
                  </a:cubicBezTo>
                  <a:cubicBezTo>
                    <a:pt x="194" y="239"/>
                    <a:pt x="194" y="239"/>
                    <a:pt x="194" y="239"/>
                  </a:cubicBezTo>
                  <a:cubicBezTo>
                    <a:pt x="184" y="242"/>
                    <a:pt x="184" y="242"/>
                    <a:pt x="184" y="242"/>
                  </a:cubicBezTo>
                  <a:cubicBezTo>
                    <a:pt x="180" y="244"/>
                    <a:pt x="176" y="245"/>
                    <a:pt x="173" y="246"/>
                  </a:cubicBezTo>
                  <a:cubicBezTo>
                    <a:pt x="169" y="247"/>
                    <a:pt x="165" y="247"/>
                    <a:pt x="161" y="248"/>
                  </a:cubicBezTo>
                  <a:cubicBezTo>
                    <a:pt x="150" y="249"/>
                    <a:pt x="150" y="249"/>
                    <a:pt x="150" y="249"/>
                  </a:cubicBezTo>
                  <a:cubicBezTo>
                    <a:pt x="134" y="275"/>
                    <a:pt x="134" y="275"/>
                    <a:pt x="134" y="275"/>
                  </a:cubicBezTo>
                  <a:cubicBezTo>
                    <a:pt x="96" y="264"/>
                    <a:pt x="96" y="264"/>
                    <a:pt x="96" y="264"/>
                  </a:cubicBezTo>
                  <a:cubicBezTo>
                    <a:pt x="98" y="232"/>
                    <a:pt x="98" y="232"/>
                    <a:pt x="98" y="232"/>
                  </a:cubicBezTo>
                  <a:cubicBezTo>
                    <a:pt x="90" y="225"/>
                    <a:pt x="90" y="225"/>
                    <a:pt x="90" y="225"/>
                  </a:cubicBezTo>
                  <a:cubicBezTo>
                    <a:pt x="84" y="220"/>
                    <a:pt x="78" y="214"/>
                    <a:pt x="74" y="207"/>
                  </a:cubicBezTo>
                  <a:cubicBezTo>
                    <a:pt x="68" y="199"/>
                    <a:pt x="68" y="199"/>
                    <a:pt x="68" y="199"/>
                  </a:cubicBezTo>
                  <a:cubicBezTo>
                    <a:pt x="36" y="198"/>
                    <a:pt x="36" y="198"/>
                    <a:pt x="36" y="198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56" y="146"/>
                    <a:pt x="56" y="146"/>
                    <a:pt x="56" y="146"/>
                  </a:cubicBezTo>
                  <a:cubicBezTo>
                    <a:pt x="58" y="135"/>
                    <a:pt x="58" y="135"/>
                    <a:pt x="58" y="135"/>
                  </a:cubicBezTo>
                  <a:cubicBezTo>
                    <a:pt x="59" y="127"/>
                    <a:pt x="62" y="120"/>
                    <a:pt x="65" y="112"/>
                  </a:cubicBezTo>
                  <a:cubicBezTo>
                    <a:pt x="70" y="102"/>
                    <a:pt x="70" y="102"/>
                    <a:pt x="70" y="102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110" y="66"/>
                    <a:pt x="110" y="66"/>
                    <a:pt x="110" y="66"/>
                  </a:cubicBezTo>
                  <a:cubicBezTo>
                    <a:pt x="120" y="62"/>
                    <a:pt x="120" y="62"/>
                    <a:pt x="120" y="62"/>
                  </a:cubicBezTo>
                  <a:cubicBezTo>
                    <a:pt x="124" y="61"/>
                    <a:pt x="128" y="59"/>
                    <a:pt x="132" y="59"/>
                  </a:cubicBezTo>
                  <a:cubicBezTo>
                    <a:pt x="135" y="58"/>
                    <a:pt x="139" y="57"/>
                    <a:pt x="144" y="57"/>
                  </a:cubicBezTo>
                  <a:cubicBezTo>
                    <a:pt x="154" y="56"/>
                    <a:pt x="154" y="56"/>
                    <a:pt x="154" y="56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208" y="41"/>
                    <a:pt x="208" y="41"/>
                    <a:pt x="208" y="41"/>
                  </a:cubicBezTo>
                  <a:cubicBezTo>
                    <a:pt x="206" y="72"/>
                    <a:pt x="206" y="72"/>
                    <a:pt x="206" y="72"/>
                  </a:cubicBezTo>
                  <a:cubicBezTo>
                    <a:pt x="214" y="79"/>
                    <a:pt x="214" y="79"/>
                    <a:pt x="214" y="79"/>
                  </a:cubicBezTo>
                  <a:cubicBezTo>
                    <a:pt x="221" y="85"/>
                    <a:pt x="226" y="91"/>
                    <a:pt x="231" y="97"/>
                  </a:cubicBezTo>
                  <a:cubicBezTo>
                    <a:pt x="237" y="106"/>
                    <a:pt x="237" y="106"/>
                    <a:pt x="237" y="106"/>
                  </a:cubicBezTo>
                  <a:cubicBezTo>
                    <a:pt x="268" y="107"/>
                    <a:pt x="268" y="107"/>
                    <a:pt x="268" y="107"/>
                  </a:cubicBezTo>
                  <a:cubicBezTo>
                    <a:pt x="276" y="145"/>
                    <a:pt x="276" y="145"/>
                    <a:pt x="276" y="145"/>
                  </a:cubicBezTo>
                  <a:lnTo>
                    <a:pt x="248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61"/>
            <p:cNvSpPr/>
            <p:nvPr/>
          </p:nvSpPr>
          <p:spPr>
            <a:xfrm>
              <a:off x="4703763" y="1233488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200" y="101"/>
                  </a:moveTo>
                  <a:cubicBezTo>
                    <a:pt x="200" y="98"/>
                    <a:pt x="199" y="95"/>
                    <a:pt x="199" y="92"/>
                  </a:cubicBezTo>
                  <a:cubicBezTo>
                    <a:pt x="198" y="90"/>
                    <a:pt x="197" y="87"/>
                    <a:pt x="196" y="84"/>
                  </a:cubicBezTo>
                  <a:cubicBezTo>
                    <a:pt x="212" y="61"/>
                    <a:pt x="212" y="61"/>
                    <a:pt x="212" y="61"/>
                  </a:cubicBezTo>
                  <a:cubicBezTo>
                    <a:pt x="171" y="16"/>
                    <a:pt x="171" y="16"/>
                    <a:pt x="171" y="16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1" y="28"/>
                    <a:pt x="136" y="26"/>
                    <a:pt x="131" y="2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4" y="44"/>
                    <a:pt x="50" y="48"/>
                    <a:pt x="46" y="52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24" y="125"/>
                    <a:pt x="25" y="128"/>
                    <a:pt x="25" y="130"/>
                  </a:cubicBezTo>
                  <a:cubicBezTo>
                    <a:pt x="26" y="133"/>
                    <a:pt x="27" y="136"/>
                    <a:pt x="28" y="139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53" y="206"/>
                    <a:pt x="53" y="206"/>
                    <a:pt x="53" y="206"/>
                  </a:cubicBezTo>
                  <a:cubicBezTo>
                    <a:pt x="77" y="193"/>
                    <a:pt x="77" y="193"/>
                    <a:pt x="77" y="193"/>
                  </a:cubicBezTo>
                  <a:cubicBezTo>
                    <a:pt x="83" y="195"/>
                    <a:pt x="88" y="197"/>
                    <a:pt x="93" y="198"/>
                  </a:cubicBezTo>
                  <a:cubicBezTo>
                    <a:pt x="106" y="223"/>
                    <a:pt x="106" y="223"/>
                    <a:pt x="106" y="223"/>
                  </a:cubicBezTo>
                  <a:cubicBezTo>
                    <a:pt x="165" y="210"/>
                    <a:pt x="165" y="210"/>
                    <a:pt x="165" y="210"/>
                  </a:cubicBezTo>
                  <a:cubicBezTo>
                    <a:pt x="165" y="182"/>
                    <a:pt x="165" y="182"/>
                    <a:pt x="165" y="182"/>
                  </a:cubicBezTo>
                  <a:cubicBezTo>
                    <a:pt x="170" y="179"/>
                    <a:pt x="174" y="175"/>
                    <a:pt x="178" y="171"/>
                  </a:cubicBezTo>
                  <a:cubicBezTo>
                    <a:pt x="206" y="173"/>
                    <a:pt x="206" y="173"/>
                    <a:pt x="206" y="173"/>
                  </a:cubicBezTo>
                  <a:cubicBezTo>
                    <a:pt x="224" y="115"/>
                    <a:pt x="224" y="115"/>
                    <a:pt x="224" y="115"/>
                  </a:cubicBezTo>
                  <a:lnTo>
                    <a:pt x="200" y="101"/>
                  </a:lnTo>
                  <a:close/>
                  <a:moveTo>
                    <a:pt x="55" y="142"/>
                  </a:moveTo>
                  <a:cubicBezTo>
                    <a:pt x="52" y="133"/>
                    <a:pt x="52" y="133"/>
                    <a:pt x="52" y="133"/>
                  </a:cubicBezTo>
                  <a:cubicBezTo>
                    <a:pt x="51" y="130"/>
                    <a:pt x="50" y="128"/>
                    <a:pt x="49" y="125"/>
                  </a:cubicBezTo>
                  <a:cubicBezTo>
                    <a:pt x="49" y="123"/>
                    <a:pt x="49" y="120"/>
                    <a:pt x="48" y="117"/>
                  </a:cubicBezTo>
                  <a:cubicBezTo>
                    <a:pt x="47" y="108"/>
                    <a:pt x="47" y="108"/>
                    <a:pt x="47" y="108"/>
                  </a:cubicBezTo>
                  <a:cubicBezTo>
                    <a:pt x="29" y="97"/>
                    <a:pt x="29" y="97"/>
                    <a:pt x="29" y="97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7" y="66"/>
                    <a:pt x="71" y="62"/>
                    <a:pt x="75" y="59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14" y="47"/>
                    <a:pt x="114" y="47"/>
                    <a:pt x="114" y="47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9" y="49"/>
                    <a:pt x="134" y="51"/>
                    <a:pt x="139" y="54"/>
                  </a:cubicBezTo>
                  <a:cubicBezTo>
                    <a:pt x="147" y="57"/>
                    <a:pt x="147" y="57"/>
                    <a:pt x="147" y="57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69" y="81"/>
                    <a:pt x="169" y="81"/>
                    <a:pt x="169" y="81"/>
                  </a:cubicBezTo>
                  <a:cubicBezTo>
                    <a:pt x="172" y="90"/>
                    <a:pt x="172" y="90"/>
                    <a:pt x="172" y="90"/>
                  </a:cubicBezTo>
                  <a:cubicBezTo>
                    <a:pt x="173" y="93"/>
                    <a:pt x="174" y="95"/>
                    <a:pt x="175" y="98"/>
                  </a:cubicBezTo>
                  <a:cubicBezTo>
                    <a:pt x="175" y="100"/>
                    <a:pt x="175" y="103"/>
                    <a:pt x="176" y="106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95" y="126"/>
                    <a:pt x="195" y="126"/>
                    <a:pt x="195" y="126"/>
                  </a:cubicBezTo>
                  <a:cubicBezTo>
                    <a:pt x="188" y="147"/>
                    <a:pt x="188" y="147"/>
                    <a:pt x="188" y="147"/>
                  </a:cubicBezTo>
                  <a:cubicBezTo>
                    <a:pt x="167" y="146"/>
                    <a:pt x="167" y="146"/>
                    <a:pt x="167" y="146"/>
                  </a:cubicBezTo>
                  <a:cubicBezTo>
                    <a:pt x="161" y="153"/>
                    <a:pt x="161" y="153"/>
                    <a:pt x="161" y="153"/>
                  </a:cubicBezTo>
                  <a:cubicBezTo>
                    <a:pt x="157" y="157"/>
                    <a:pt x="153" y="161"/>
                    <a:pt x="149" y="164"/>
                  </a:cubicBezTo>
                  <a:cubicBezTo>
                    <a:pt x="141" y="169"/>
                    <a:pt x="141" y="169"/>
                    <a:pt x="141" y="169"/>
                  </a:cubicBezTo>
                  <a:cubicBezTo>
                    <a:pt x="140" y="190"/>
                    <a:pt x="140" y="190"/>
                    <a:pt x="140" y="190"/>
                  </a:cubicBezTo>
                  <a:cubicBezTo>
                    <a:pt x="119" y="195"/>
                    <a:pt x="119" y="195"/>
                    <a:pt x="119" y="195"/>
                  </a:cubicBezTo>
                  <a:cubicBezTo>
                    <a:pt x="110" y="176"/>
                    <a:pt x="110" y="176"/>
                    <a:pt x="110" y="176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95" y="174"/>
                    <a:pt x="90" y="172"/>
                    <a:pt x="85" y="169"/>
                  </a:cubicBezTo>
                  <a:cubicBezTo>
                    <a:pt x="77" y="165"/>
                    <a:pt x="77" y="165"/>
                    <a:pt x="77" y="165"/>
                  </a:cubicBezTo>
                  <a:cubicBezTo>
                    <a:pt x="58" y="176"/>
                    <a:pt x="58" y="176"/>
                    <a:pt x="58" y="176"/>
                  </a:cubicBezTo>
                  <a:cubicBezTo>
                    <a:pt x="43" y="160"/>
                    <a:pt x="43" y="160"/>
                    <a:pt x="43" y="160"/>
                  </a:cubicBezTo>
                  <a:lnTo>
                    <a:pt x="55" y="1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61"/>
            <p:cNvSpPr/>
            <p:nvPr/>
          </p:nvSpPr>
          <p:spPr>
            <a:xfrm>
              <a:off x="4719638" y="1249363"/>
              <a:ext cx="17463" cy="15875"/>
            </a:xfrm>
            <a:custGeom>
              <a:avLst/>
              <a:gdLst/>
              <a:ahLst/>
              <a:cxnLst/>
              <a:rect l="l" t="t" r="r" b="b"/>
              <a:pathLst>
                <a:path w="80" h="79" extrusionOk="0">
                  <a:moveTo>
                    <a:pt x="19" y="73"/>
                  </a:moveTo>
                  <a:cubicBezTo>
                    <a:pt x="25" y="77"/>
                    <a:pt x="32" y="79"/>
                    <a:pt x="39" y="79"/>
                  </a:cubicBezTo>
                  <a:cubicBezTo>
                    <a:pt x="42" y="79"/>
                    <a:pt x="44" y="79"/>
                    <a:pt x="47" y="78"/>
                  </a:cubicBezTo>
                  <a:cubicBezTo>
                    <a:pt x="67" y="74"/>
                    <a:pt x="80" y="54"/>
                    <a:pt x="76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1" y="13"/>
                    <a:pt x="51" y="0"/>
                    <a:pt x="31" y="5"/>
                  </a:cubicBezTo>
                  <a:cubicBezTo>
                    <a:pt x="21" y="7"/>
                    <a:pt x="13" y="13"/>
                    <a:pt x="7" y="21"/>
                  </a:cubicBezTo>
                  <a:cubicBezTo>
                    <a:pt x="2" y="30"/>
                    <a:pt x="0" y="40"/>
                    <a:pt x="2" y="50"/>
                  </a:cubicBezTo>
                  <a:cubicBezTo>
                    <a:pt x="4" y="59"/>
                    <a:pt x="10" y="68"/>
                    <a:pt x="19" y="73"/>
                  </a:cubicBezTo>
                  <a:close/>
                  <a:moveTo>
                    <a:pt x="28" y="34"/>
                  </a:moveTo>
                  <a:cubicBezTo>
                    <a:pt x="30" y="31"/>
                    <a:pt x="33" y="29"/>
                    <a:pt x="36" y="29"/>
                  </a:cubicBezTo>
                  <a:cubicBezTo>
                    <a:pt x="37" y="28"/>
                    <a:pt x="38" y="28"/>
                    <a:pt x="39" y="28"/>
                  </a:cubicBezTo>
                  <a:cubicBezTo>
                    <a:pt x="45" y="28"/>
                    <a:pt x="50" y="33"/>
                    <a:pt x="52" y="39"/>
                  </a:cubicBezTo>
                  <a:cubicBezTo>
                    <a:pt x="53" y="42"/>
                    <a:pt x="52" y="46"/>
                    <a:pt x="50" y="49"/>
                  </a:cubicBezTo>
                  <a:cubicBezTo>
                    <a:pt x="48" y="51"/>
                    <a:pt x="45" y="54"/>
                    <a:pt x="42" y="54"/>
                  </a:cubicBezTo>
                  <a:cubicBezTo>
                    <a:pt x="35" y="56"/>
                    <a:pt x="28" y="51"/>
                    <a:pt x="26" y="44"/>
                  </a:cubicBezTo>
                  <a:cubicBezTo>
                    <a:pt x="25" y="41"/>
                    <a:pt x="26" y="37"/>
                    <a:pt x="28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61"/>
            <p:cNvSpPr/>
            <p:nvPr/>
          </p:nvSpPr>
          <p:spPr>
            <a:xfrm>
              <a:off x="4640263" y="1219200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78" h="78" extrusionOk="0">
                  <a:moveTo>
                    <a:pt x="0" y="0"/>
                  </a:moveTo>
                  <a:lnTo>
                    <a:pt x="0" y="78"/>
                  </a:lnTo>
                  <a:lnTo>
                    <a:pt x="78" y="78"/>
                  </a:lnTo>
                  <a:lnTo>
                    <a:pt x="78" y="0"/>
                  </a:lnTo>
                  <a:lnTo>
                    <a:pt x="0" y="0"/>
                  </a:lnTo>
                  <a:close/>
                  <a:moveTo>
                    <a:pt x="74" y="74"/>
                  </a:moveTo>
                  <a:lnTo>
                    <a:pt x="4" y="74"/>
                  </a:lnTo>
                  <a:lnTo>
                    <a:pt x="4" y="3"/>
                  </a:lnTo>
                  <a:lnTo>
                    <a:pt x="74" y="3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9" name="Google Shape;819;p61"/>
          <p:cNvGrpSpPr/>
          <p:nvPr/>
        </p:nvGrpSpPr>
        <p:grpSpPr>
          <a:xfrm>
            <a:off x="629093" y="2107843"/>
            <a:ext cx="470610" cy="478327"/>
            <a:chOff x="6215424" y="4028218"/>
            <a:chExt cx="202814" cy="206140"/>
          </a:xfrm>
        </p:grpSpPr>
        <p:sp>
          <p:nvSpPr>
            <p:cNvPr id="820" name="Google Shape;820;p61"/>
            <p:cNvSpPr/>
            <p:nvPr/>
          </p:nvSpPr>
          <p:spPr>
            <a:xfrm>
              <a:off x="6251997" y="4071442"/>
              <a:ext cx="86446" cy="665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61"/>
            <p:cNvSpPr/>
            <p:nvPr/>
          </p:nvSpPr>
          <p:spPr>
            <a:xfrm>
              <a:off x="6251997" y="4108014"/>
              <a:ext cx="129668" cy="99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61"/>
            <p:cNvSpPr/>
            <p:nvPr/>
          </p:nvSpPr>
          <p:spPr>
            <a:xfrm>
              <a:off x="6251997" y="4144589"/>
              <a:ext cx="129668" cy="99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61"/>
            <p:cNvSpPr/>
            <p:nvPr/>
          </p:nvSpPr>
          <p:spPr>
            <a:xfrm>
              <a:off x="6251997" y="4181161"/>
              <a:ext cx="129668" cy="99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61"/>
            <p:cNvSpPr/>
            <p:nvPr/>
          </p:nvSpPr>
          <p:spPr>
            <a:xfrm>
              <a:off x="6215424" y="4028218"/>
              <a:ext cx="202814" cy="206140"/>
            </a:xfrm>
            <a:custGeom>
              <a:avLst/>
              <a:gdLst/>
              <a:ahLst/>
              <a:cxnLst/>
              <a:rect l="l" t="t" r="r" b="b"/>
              <a:pathLst>
                <a:path w="61" h="62" extrusionOk="0">
                  <a:moveTo>
                    <a:pt x="48" y="0"/>
                  </a:moveTo>
                  <a:lnTo>
                    <a:pt x="0" y="0"/>
                  </a:lnTo>
                  <a:lnTo>
                    <a:pt x="0" y="62"/>
                  </a:lnTo>
                  <a:lnTo>
                    <a:pt x="61" y="62"/>
                  </a:lnTo>
                  <a:lnTo>
                    <a:pt x="61" y="13"/>
                  </a:lnTo>
                  <a:lnTo>
                    <a:pt x="48" y="0"/>
                  </a:lnTo>
                  <a:close/>
                  <a:moveTo>
                    <a:pt x="49" y="5"/>
                  </a:moveTo>
                  <a:lnTo>
                    <a:pt x="57" y="13"/>
                  </a:lnTo>
                  <a:lnTo>
                    <a:pt x="49" y="13"/>
                  </a:lnTo>
                  <a:lnTo>
                    <a:pt x="49" y="5"/>
                  </a:lnTo>
                  <a:close/>
                  <a:moveTo>
                    <a:pt x="2" y="59"/>
                  </a:moveTo>
                  <a:lnTo>
                    <a:pt x="2" y="3"/>
                  </a:lnTo>
                  <a:lnTo>
                    <a:pt x="46" y="3"/>
                  </a:lnTo>
                  <a:lnTo>
                    <a:pt x="46" y="15"/>
                  </a:lnTo>
                  <a:lnTo>
                    <a:pt x="59" y="15"/>
                  </a:lnTo>
                  <a:lnTo>
                    <a:pt x="59" y="59"/>
                  </a:lnTo>
                  <a:lnTo>
                    <a:pt x="2" y="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5" name="Google Shape;825;p61"/>
          <p:cNvSpPr/>
          <p:nvPr/>
        </p:nvSpPr>
        <p:spPr>
          <a:xfrm>
            <a:off x="628651" y="2846176"/>
            <a:ext cx="471488" cy="471488"/>
          </a:xfrm>
          <a:custGeom>
            <a:avLst/>
            <a:gdLst/>
            <a:ahLst/>
            <a:cxnLst/>
            <a:rect l="l" t="t" r="r" b="b"/>
            <a:pathLst>
              <a:path w="346" h="346" extrusionOk="0">
                <a:moveTo>
                  <a:pt x="0" y="0"/>
                </a:moveTo>
                <a:cubicBezTo>
                  <a:pt x="0" y="346"/>
                  <a:pt x="0" y="346"/>
                  <a:pt x="0" y="346"/>
                </a:cubicBezTo>
                <a:cubicBezTo>
                  <a:pt x="346" y="346"/>
                  <a:pt x="346" y="346"/>
                  <a:pt x="346" y="346"/>
                </a:cubicBezTo>
                <a:cubicBezTo>
                  <a:pt x="346" y="0"/>
                  <a:pt x="346" y="0"/>
                  <a:pt x="346" y="0"/>
                </a:cubicBezTo>
                <a:lnTo>
                  <a:pt x="0" y="0"/>
                </a:lnTo>
                <a:close/>
                <a:moveTo>
                  <a:pt x="209" y="249"/>
                </a:moveTo>
                <a:cubicBezTo>
                  <a:pt x="207" y="242"/>
                  <a:pt x="204" y="236"/>
                  <a:pt x="199" y="231"/>
                </a:cubicBezTo>
                <a:cubicBezTo>
                  <a:pt x="199" y="231"/>
                  <a:pt x="199" y="231"/>
                  <a:pt x="199" y="231"/>
                </a:cubicBezTo>
                <a:cubicBezTo>
                  <a:pt x="186" y="218"/>
                  <a:pt x="164" y="218"/>
                  <a:pt x="151" y="231"/>
                </a:cubicBezTo>
                <a:cubicBezTo>
                  <a:pt x="146" y="236"/>
                  <a:pt x="143" y="242"/>
                  <a:pt x="141" y="249"/>
                </a:cubicBezTo>
                <a:cubicBezTo>
                  <a:pt x="15" y="249"/>
                  <a:pt x="15" y="249"/>
                  <a:pt x="15" y="249"/>
                </a:cubicBezTo>
                <a:cubicBezTo>
                  <a:pt x="15" y="181"/>
                  <a:pt x="15" y="181"/>
                  <a:pt x="15" y="181"/>
                </a:cubicBezTo>
                <a:cubicBezTo>
                  <a:pt x="218" y="181"/>
                  <a:pt x="218" y="181"/>
                  <a:pt x="218" y="181"/>
                </a:cubicBezTo>
                <a:cubicBezTo>
                  <a:pt x="219" y="187"/>
                  <a:pt x="222" y="193"/>
                  <a:pt x="227" y="198"/>
                </a:cubicBezTo>
                <a:cubicBezTo>
                  <a:pt x="233" y="204"/>
                  <a:pt x="242" y="208"/>
                  <a:pt x="251" y="208"/>
                </a:cubicBezTo>
                <a:cubicBezTo>
                  <a:pt x="258" y="208"/>
                  <a:pt x="264" y="206"/>
                  <a:pt x="270" y="202"/>
                </a:cubicBezTo>
                <a:cubicBezTo>
                  <a:pt x="289" y="221"/>
                  <a:pt x="289" y="221"/>
                  <a:pt x="289" y="221"/>
                </a:cubicBezTo>
                <a:cubicBezTo>
                  <a:pt x="299" y="211"/>
                  <a:pt x="299" y="211"/>
                  <a:pt x="299" y="211"/>
                </a:cubicBezTo>
                <a:cubicBezTo>
                  <a:pt x="280" y="192"/>
                  <a:pt x="280" y="192"/>
                  <a:pt x="280" y="192"/>
                </a:cubicBezTo>
                <a:cubicBezTo>
                  <a:pt x="282" y="188"/>
                  <a:pt x="284" y="184"/>
                  <a:pt x="285" y="181"/>
                </a:cubicBezTo>
                <a:cubicBezTo>
                  <a:pt x="332" y="181"/>
                  <a:pt x="332" y="181"/>
                  <a:pt x="332" y="181"/>
                </a:cubicBezTo>
                <a:cubicBezTo>
                  <a:pt x="332" y="249"/>
                  <a:pt x="332" y="249"/>
                  <a:pt x="332" y="249"/>
                </a:cubicBezTo>
                <a:lnTo>
                  <a:pt x="209" y="249"/>
                </a:lnTo>
                <a:close/>
                <a:moveTo>
                  <a:pt x="175" y="275"/>
                </a:moveTo>
                <a:cubicBezTo>
                  <a:pt x="170" y="275"/>
                  <a:pt x="165" y="273"/>
                  <a:pt x="161" y="269"/>
                </a:cubicBezTo>
                <a:cubicBezTo>
                  <a:pt x="158" y="266"/>
                  <a:pt x="156" y="261"/>
                  <a:pt x="156" y="256"/>
                </a:cubicBezTo>
                <a:cubicBezTo>
                  <a:pt x="156" y="250"/>
                  <a:pt x="158" y="246"/>
                  <a:pt x="161" y="242"/>
                </a:cubicBezTo>
                <a:cubicBezTo>
                  <a:pt x="165" y="238"/>
                  <a:pt x="170" y="236"/>
                  <a:pt x="175" y="236"/>
                </a:cubicBezTo>
                <a:cubicBezTo>
                  <a:pt x="180" y="236"/>
                  <a:pt x="185" y="238"/>
                  <a:pt x="189" y="242"/>
                </a:cubicBezTo>
                <a:cubicBezTo>
                  <a:pt x="193" y="246"/>
                  <a:pt x="195" y="250"/>
                  <a:pt x="195" y="256"/>
                </a:cubicBezTo>
                <a:cubicBezTo>
                  <a:pt x="195" y="261"/>
                  <a:pt x="193" y="266"/>
                  <a:pt x="189" y="269"/>
                </a:cubicBezTo>
                <a:cubicBezTo>
                  <a:pt x="185" y="273"/>
                  <a:pt x="180" y="275"/>
                  <a:pt x="175" y="275"/>
                </a:cubicBezTo>
                <a:close/>
                <a:moveTo>
                  <a:pt x="265" y="187"/>
                </a:moveTo>
                <a:cubicBezTo>
                  <a:pt x="261" y="191"/>
                  <a:pt x="256" y="193"/>
                  <a:pt x="251" y="193"/>
                </a:cubicBezTo>
                <a:cubicBezTo>
                  <a:pt x="246" y="193"/>
                  <a:pt x="241" y="191"/>
                  <a:pt x="237" y="187"/>
                </a:cubicBezTo>
                <a:cubicBezTo>
                  <a:pt x="234" y="183"/>
                  <a:pt x="232" y="179"/>
                  <a:pt x="232" y="173"/>
                </a:cubicBezTo>
                <a:cubicBezTo>
                  <a:pt x="232" y="168"/>
                  <a:pt x="234" y="163"/>
                  <a:pt x="237" y="160"/>
                </a:cubicBezTo>
                <a:cubicBezTo>
                  <a:pt x="241" y="156"/>
                  <a:pt x="246" y="154"/>
                  <a:pt x="251" y="154"/>
                </a:cubicBezTo>
                <a:cubicBezTo>
                  <a:pt x="256" y="154"/>
                  <a:pt x="261" y="156"/>
                  <a:pt x="265" y="160"/>
                </a:cubicBezTo>
                <a:cubicBezTo>
                  <a:pt x="273" y="167"/>
                  <a:pt x="273" y="180"/>
                  <a:pt x="265" y="187"/>
                </a:cubicBezTo>
                <a:close/>
                <a:moveTo>
                  <a:pt x="285" y="166"/>
                </a:moveTo>
                <a:cubicBezTo>
                  <a:pt x="283" y="160"/>
                  <a:pt x="280" y="154"/>
                  <a:pt x="275" y="149"/>
                </a:cubicBezTo>
                <a:cubicBezTo>
                  <a:pt x="275" y="149"/>
                  <a:pt x="275" y="149"/>
                  <a:pt x="275" y="149"/>
                </a:cubicBezTo>
                <a:cubicBezTo>
                  <a:pt x="262" y="136"/>
                  <a:pt x="240" y="136"/>
                  <a:pt x="227" y="149"/>
                </a:cubicBezTo>
                <a:cubicBezTo>
                  <a:pt x="222" y="154"/>
                  <a:pt x="219" y="160"/>
                  <a:pt x="218" y="166"/>
                </a:cubicBezTo>
                <a:cubicBezTo>
                  <a:pt x="15" y="166"/>
                  <a:pt x="15" y="166"/>
                  <a:pt x="15" y="166"/>
                </a:cubicBezTo>
                <a:cubicBezTo>
                  <a:pt x="15" y="98"/>
                  <a:pt x="15" y="98"/>
                  <a:pt x="15" y="98"/>
                </a:cubicBezTo>
                <a:cubicBezTo>
                  <a:pt x="53" y="98"/>
                  <a:pt x="53" y="98"/>
                  <a:pt x="53" y="98"/>
                </a:cubicBezTo>
                <a:cubicBezTo>
                  <a:pt x="54" y="104"/>
                  <a:pt x="57" y="110"/>
                  <a:pt x="62" y="115"/>
                </a:cubicBezTo>
                <a:cubicBezTo>
                  <a:pt x="69" y="121"/>
                  <a:pt x="77" y="125"/>
                  <a:pt x="86" y="125"/>
                </a:cubicBezTo>
                <a:cubicBezTo>
                  <a:pt x="93" y="125"/>
                  <a:pt x="99" y="123"/>
                  <a:pt x="105" y="119"/>
                </a:cubicBezTo>
                <a:cubicBezTo>
                  <a:pt x="124" y="138"/>
                  <a:pt x="124" y="138"/>
                  <a:pt x="124" y="138"/>
                </a:cubicBezTo>
                <a:cubicBezTo>
                  <a:pt x="134" y="128"/>
                  <a:pt x="134" y="128"/>
                  <a:pt x="134" y="128"/>
                </a:cubicBezTo>
                <a:cubicBezTo>
                  <a:pt x="115" y="109"/>
                  <a:pt x="115" y="109"/>
                  <a:pt x="115" y="109"/>
                </a:cubicBezTo>
                <a:cubicBezTo>
                  <a:pt x="117" y="105"/>
                  <a:pt x="119" y="102"/>
                  <a:pt x="120" y="98"/>
                </a:cubicBezTo>
                <a:cubicBezTo>
                  <a:pt x="332" y="98"/>
                  <a:pt x="332" y="98"/>
                  <a:pt x="332" y="98"/>
                </a:cubicBezTo>
                <a:cubicBezTo>
                  <a:pt x="332" y="166"/>
                  <a:pt x="332" y="166"/>
                  <a:pt x="332" y="166"/>
                </a:cubicBezTo>
                <a:lnTo>
                  <a:pt x="285" y="166"/>
                </a:lnTo>
                <a:close/>
                <a:moveTo>
                  <a:pt x="100" y="104"/>
                </a:moveTo>
                <a:cubicBezTo>
                  <a:pt x="92" y="112"/>
                  <a:pt x="80" y="112"/>
                  <a:pt x="72" y="104"/>
                </a:cubicBezTo>
                <a:cubicBezTo>
                  <a:pt x="69" y="101"/>
                  <a:pt x="67" y="96"/>
                  <a:pt x="67" y="90"/>
                </a:cubicBezTo>
                <a:cubicBezTo>
                  <a:pt x="67" y="85"/>
                  <a:pt x="69" y="80"/>
                  <a:pt x="72" y="77"/>
                </a:cubicBezTo>
                <a:cubicBezTo>
                  <a:pt x="76" y="73"/>
                  <a:pt x="81" y="71"/>
                  <a:pt x="86" y="71"/>
                </a:cubicBezTo>
                <a:cubicBezTo>
                  <a:pt x="91" y="71"/>
                  <a:pt x="96" y="73"/>
                  <a:pt x="100" y="77"/>
                </a:cubicBezTo>
                <a:cubicBezTo>
                  <a:pt x="104" y="80"/>
                  <a:pt x="106" y="85"/>
                  <a:pt x="106" y="90"/>
                </a:cubicBezTo>
                <a:cubicBezTo>
                  <a:pt x="106" y="96"/>
                  <a:pt x="104" y="101"/>
                  <a:pt x="100" y="104"/>
                </a:cubicBezTo>
                <a:close/>
                <a:moveTo>
                  <a:pt x="332" y="15"/>
                </a:moveTo>
                <a:cubicBezTo>
                  <a:pt x="332" y="83"/>
                  <a:pt x="332" y="83"/>
                  <a:pt x="332" y="83"/>
                </a:cubicBezTo>
                <a:cubicBezTo>
                  <a:pt x="120" y="83"/>
                  <a:pt x="120" y="83"/>
                  <a:pt x="120" y="83"/>
                </a:cubicBezTo>
                <a:cubicBezTo>
                  <a:pt x="118" y="77"/>
                  <a:pt x="115" y="71"/>
                  <a:pt x="110" y="66"/>
                </a:cubicBezTo>
                <a:cubicBezTo>
                  <a:pt x="97" y="53"/>
                  <a:pt x="75" y="53"/>
                  <a:pt x="62" y="66"/>
                </a:cubicBezTo>
                <a:cubicBezTo>
                  <a:pt x="57" y="71"/>
                  <a:pt x="54" y="77"/>
                  <a:pt x="53" y="83"/>
                </a:cubicBezTo>
                <a:cubicBezTo>
                  <a:pt x="15" y="83"/>
                  <a:pt x="15" y="83"/>
                  <a:pt x="15" y="83"/>
                </a:cubicBezTo>
                <a:cubicBezTo>
                  <a:pt x="15" y="15"/>
                  <a:pt x="15" y="15"/>
                  <a:pt x="15" y="15"/>
                </a:cubicBezTo>
                <a:lnTo>
                  <a:pt x="332" y="15"/>
                </a:lnTo>
                <a:close/>
                <a:moveTo>
                  <a:pt x="15" y="332"/>
                </a:moveTo>
                <a:cubicBezTo>
                  <a:pt x="15" y="263"/>
                  <a:pt x="15" y="263"/>
                  <a:pt x="15" y="263"/>
                </a:cubicBezTo>
                <a:cubicBezTo>
                  <a:pt x="142" y="263"/>
                  <a:pt x="142" y="263"/>
                  <a:pt x="142" y="263"/>
                </a:cubicBezTo>
                <a:cubicBezTo>
                  <a:pt x="143" y="270"/>
                  <a:pt x="146" y="275"/>
                  <a:pt x="151" y="280"/>
                </a:cubicBezTo>
                <a:cubicBezTo>
                  <a:pt x="157" y="286"/>
                  <a:pt x="166" y="290"/>
                  <a:pt x="175" y="290"/>
                </a:cubicBezTo>
                <a:cubicBezTo>
                  <a:pt x="182" y="290"/>
                  <a:pt x="188" y="288"/>
                  <a:pt x="193" y="285"/>
                </a:cubicBezTo>
                <a:cubicBezTo>
                  <a:pt x="213" y="304"/>
                  <a:pt x="213" y="304"/>
                  <a:pt x="213" y="304"/>
                </a:cubicBezTo>
                <a:cubicBezTo>
                  <a:pt x="223" y="293"/>
                  <a:pt x="223" y="293"/>
                  <a:pt x="223" y="293"/>
                </a:cubicBezTo>
                <a:cubicBezTo>
                  <a:pt x="204" y="274"/>
                  <a:pt x="204" y="274"/>
                  <a:pt x="204" y="274"/>
                </a:cubicBezTo>
                <a:cubicBezTo>
                  <a:pt x="206" y="271"/>
                  <a:pt x="208" y="267"/>
                  <a:pt x="208" y="263"/>
                </a:cubicBezTo>
                <a:cubicBezTo>
                  <a:pt x="332" y="263"/>
                  <a:pt x="332" y="263"/>
                  <a:pt x="332" y="263"/>
                </a:cubicBezTo>
                <a:cubicBezTo>
                  <a:pt x="332" y="332"/>
                  <a:pt x="332" y="332"/>
                  <a:pt x="332" y="332"/>
                </a:cubicBezTo>
                <a:lnTo>
                  <a:pt x="15" y="332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61"/>
          <p:cNvSpPr txBox="1"/>
          <p:nvPr/>
        </p:nvSpPr>
        <p:spPr>
          <a:xfrm>
            <a:off x="1267625" y="1246650"/>
            <a:ext cx="5247000" cy="5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Reviewing the model and submitting feedback/questions via mail or GitHub</a:t>
            </a:r>
            <a:endParaRPr/>
          </a:p>
        </p:txBody>
      </p:sp>
      <p:sp>
        <p:nvSpPr>
          <p:cNvPr id="827" name="Google Shape;827;p61"/>
          <p:cNvSpPr txBox="1"/>
          <p:nvPr/>
        </p:nvSpPr>
        <p:spPr>
          <a:xfrm>
            <a:off x="1267625" y="2073563"/>
            <a:ext cx="3964500" cy="5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Reviewing the definitions and submitting feedback/questions via mail or GitHub</a:t>
            </a:r>
            <a:endParaRPr/>
          </a:p>
        </p:txBody>
      </p:sp>
      <p:sp>
        <p:nvSpPr>
          <p:cNvPr id="828" name="Google Shape;828;p61"/>
          <p:cNvSpPr txBox="1"/>
          <p:nvPr/>
        </p:nvSpPr>
        <p:spPr>
          <a:xfrm>
            <a:off x="1267625" y="2808472"/>
            <a:ext cx="5247000" cy="5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Provide input on additional use cases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61"/>
          <p:cNvSpPr txBox="1"/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Next steps – In the meanwhile...</a:t>
            </a:r>
            <a:endParaRPr/>
          </a:p>
        </p:txBody>
      </p:sp>
      <p:sp>
        <p:nvSpPr>
          <p:cNvPr id="830" name="Google Shape;830;p61"/>
          <p:cNvSpPr/>
          <p:nvPr/>
        </p:nvSpPr>
        <p:spPr>
          <a:xfrm>
            <a:off x="629098" y="3577673"/>
            <a:ext cx="470600" cy="470600"/>
          </a:xfrm>
          <a:custGeom>
            <a:avLst/>
            <a:gdLst/>
            <a:ahLst/>
            <a:cxnLst/>
            <a:rect l="l" t="t" r="r" b="b"/>
            <a:pathLst>
              <a:path w="396" h="396" extrusionOk="0">
                <a:moveTo>
                  <a:pt x="0" y="0"/>
                </a:moveTo>
                <a:lnTo>
                  <a:pt x="0" y="396"/>
                </a:lnTo>
                <a:lnTo>
                  <a:pt x="396" y="396"/>
                </a:lnTo>
                <a:lnTo>
                  <a:pt x="396" y="0"/>
                </a:lnTo>
                <a:lnTo>
                  <a:pt x="0" y="0"/>
                </a:lnTo>
                <a:close/>
                <a:moveTo>
                  <a:pt x="379" y="135"/>
                </a:moveTo>
                <a:lnTo>
                  <a:pt x="355" y="135"/>
                </a:lnTo>
                <a:lnTo>
                  <a:pt x="355" y="111"/>
                </a:lnTo>
                <a:lnTo>
                  <a:pt x="290" y="111"/>
                </a:lnTo>
                <a:lnTo>
                  <a:pt x="290" y="135"/>
                </a:lnTo>
                <a:lnTo>
                  <a:pt x="250" y="135"/>
                </a:lnTo>
                <a:lnTo>
                  <a:pt x="250" y="109"/>
                </a:lnTo>
                <a:lnTo>
                  <a:pt x="274" y="109"/>
                </a:lnTo>
                <a:lnTo>
                  <a:pt x="274" y="42"/>
                </a:lnTo>
                <a:lnTo>
                  <a:pt x="250" y="42"/>
                </a:lnTo>
                <a:lnTo>
                  <a:pt x="250" y="17"/>
                </a:lnTo>
                <a:lnTo>
                  <a:pt x="379" y="17"/>
                </a:lnTo>
                <a:lnTo>
                  <a:pt x="379" y="135"/>
                </a:lnTo>
                <a:close/>
                <a:moveTo>
                  <a:pt x="339" y="127"/>
                </a:moveTo>
                <a:lnTo>
                  <a:pt x="339" y="159"/>
                </a:lnTo>
                <a:lnTo>
                  <a:pt x="307" y="159"/>
                </a:lnTo>
                <a:lnTo>
                  <a:pt x="307" y="127"/>
                </a:lnTo>
                <a:lnTo>
                  <a:pt x="339" y="127"/>
                </a:lnTo>
                <a:close/>
                <a:moveTo>
                  <a:pt x="314" y="354"/>
                </a:moveTo>
                <a:lnTo>
                  <a:pt x="314" y="379"/>
                </a:lnTo>
                <a:lnTo>
                  <a:pt x="167" y="379"/>
                </a:lnTo>
                <a:lnTo>
                  <a:pt x="167" y="354"/>
                </a:lnTo>
                <a:lnTo>
                  <a:pt x="192" y="354"/>
                </a:lnTo>
                <a:lnTo>
                  <a:pt x="192" y="330"/>
                </a:lnTo>
                <a:lnTo>
                  <a:pt x="290" y="330"/>
                </a:lnTo>
                <a:lnTo>
                  <a:pt x="290" y="354"/>
                </a:lnTo>
                <a:lnTo>
                  <a:pt x="314" y="354"/>
                </a:lnTo>
                <a:close/>
                <a:moveTo>
                  <a:pt x="307" y="336"/>
                </a:moveTo>
                <a:lnTo>
                  <a:pt x="307" y="304"/>
                </a:lnTo>
                <a:lnTo>
                  <a:pt x="339" y="304"/>
                </a:lnTo>
                <a:lnTo>
                  <a:pt x="339" y="336"/>
                </a:lnTo>
                <a:lnTo>
                  <a:pt x="307" y="336"/>
                </a:lnTo>
                <a:close/>
                <a:moveTo>
                  <a:pt x="175" y="304"/>
                </a:moveTo>
                <a:lnTo>
                  <a:pt x="175" y="336"/>
                </a:lnTo>
                <a:lnTo>
                  <a:pt x="143" y="336"/>
                </a:lnTo>
                <a:lnTo>
                  <a:pt x="143" y="304"/>
                </a:lnTo>
                <a:lnTo>
                  <a:pt x="175" y="304"/>
                </a:lnTo>
                <a:close/>
                <a:moveTo>
                  <a:pt x="192" y="312"/>
                </a:moveTo>
                <a:lnTo>
                  <a:pt x="192" y="287"/>
                </a:lnTo>
                <a:lnTo>
                  <a:pt x="167" y="287"/>
                </a:lnTo>
                <a:lnTo>
                  <a:pt x="167" y="220"/>
                </a:lnTo>
                <a:lnTo>
                  <a:pt x="208" y="220"/>
                </a:lnTo>
                <a:lnTo>
                  <a:pt x="208" y="245"/>
                </a:lnTo>
                <a:lnTo>
                  <a:pt x="232" y="245"/>
                </a:lnTo>
                <a:lnTo>
                  <a:pt x="232" y="312"/>
                </a:lnTo>
                <a:lnTo>
                  <a:pt x="192" y="312"/>
                </a:lnTo>
                <a:close/>
                <a:moveTo>
                  <a:pt x="224" y="228"/>
                </a:moveTo>
                <a:lnTo>
                  <a:pt x="224" y="196"/>
                </a:lnTo>
                <a:lnTo>
                  <a:pt x="256" y="196"/>
                </a:lnTo>
                <a:lnTo>
                  <a:pt x="256" y="228"/>
                </a:lnTo>
                <a:lnTo>
                  <a:pt x="224" y="228"/>
                </a:lnTo>
                <a:close/>
                <a:moveTo>
                  <a:pt x="208" y="179"/>
                </a:moveTo>
                <a:lnTo>
                  <a:pt x="208" y="203"/>
                </a:lnTo>
                <a:lnTo>
                  <a:pt x="110" y="203"/>
                </a:lnTo>
                <a:lnTo>
                  <a:pt x="110" y="179"/>
                </a:lnTo>
                <a:lnTo>
                  <a:pt x="86" y="179"/>
                </a:lnTo>
                <a:lnTo>
                  <a:pt x="86" y="109"/>
                </a:lnTo>
                <a:lnTo>
                  <a:pt x="110" y="109"/>
                </a:lnTo>
                <a:lnTo>
                  <a:pt x="110" y="42"/>
                </a:lnTo>
                <a:lnTo>
                  <a:pt x="86" y="42"/>
                </a:lnTo>
                <a:lnTo>
                  <a:pt x="86" y="17"/>
                </a:lnTo>
                <a:lnTo>
                  <a:pt x="232" y="17"/>
                </a:lnTo>
                <a:lnTo>
                  <a:pt x="232" y="42"/>
                </a:lnTo>
                <a:lnTo>
                  <a:pt x="208" y="42"/>
                </a:lnTo>
                <a:lnTo>
                  <a:pt x="208" y="109"/>
                </a:lnTo>
                <a:lnTo>
                  <a:pt x="232" y="109"/>
                </a:lnTo>
                <a:lnTo>
                  <a:pt x="232" y="179"/>
                </a:lnTo>
                <a:lnTo>
                  <a:pt x="208" y="179"/>
                </a:lnTo>
                <a:close/>
                <a:moveTo>
                  <a:pt x="93" y="196"/>
                </a:moveTo>
                <a:lnTo>
                  <a:pt x="93" y="228"/>
                </a:lnTo>
                <a:lnTo>
                  <a:pt x="61" y="228"/>
                </a:lnTo>
                <a:lnTo>
                  <a:pt x="61" y="196"/>
                </a:lnTo>
                <a:lnTo>
                  <a:pt x="93" y="196"/>
                </a:lnTo>
                <a:close/>
                <a:moveTo>
                  <a:pt x="93" y="60"/>
                </a:moveTo>
                <a:lnTo>
                  <a:pt x="93" y="92"/>
                </a:lnTo>
                <a:lnTo>
                  <a:pt x="61" y="92"/>
                </a:lnTo>
                <a:lnTo>
                  <a:pt x="61" y="60"/>
                </a:lnTo>
                <a:lnTo>
                  <a:pt x="93" y="60"/>
                </a:lnTo>
                <a:close/>
                <a:moveTo>
                  <a:pt x="224" y="92"/>
                </a:moveTo>
                <a:lnTo>
                  <a:pt x="224" y="60"/>
                </a:lnTo>
                <a:lnTo>
                  <a:pt x="256" y="60"/>
                </a:lnTo>
                <a:lnTo>
                  <a:pt x="256" y="92"/>
                </a:lnTo>
                <a:lnTo>
                  <a:pt x="224" y="92"/>
                </a:lnTo>
                <a:close/>
                <a:moveTo>
                  <a:pt x="16" y="17"/>
                </a:moveTo>
                <a:lnTo>
                  <a:pt x="69" y="17"/>
                </a:lnTo>
                <a:lnTo>
                  <a:pt x="69" y="42"/>
                </a:lnTo>
                <a:lnTo>
                  <a:pt x="45" y="42"/>
                </a:lnTo>
                <a:lnTo>
                  <a:pt x="45" y="109"/>
                </a:lnTo>
                <a:lnTo>
                  <a:pt x="69" y="109"/>
                </a:lnTo>
                <a:lnTo>
                  <a:pt x="69" y="179"/>
                </a:lnTo>
                <a:lnTo>
                  <a:pt x="45" y="179"/>
                </a:lnTo>
                <a:lnTo>
                  <a:pt x="45" y="245"/>
                </a:lnTo>
                <a:lnTo>
                  <a:pt x="110" y="245"/>
                </a:lnTo>
                <a:lnTo>
                  <a:pt x="110" y="220"/>
                </a:lnTo>
                <a:lnTo>
                  <a:pt x="150" y="220"/>
                </a:lnTo>
                <a:lnTo>
                  <a:pt x="150" y="287"/>
                </a:lnTo>
                <a:lnTo>
                  <a:pt x="126" y="287"/>
                </a:lnTo>
                <a:lnTo>
                  <a:pt x="126" y="354"/>
                </a:lnTo>
                <a:lnTo>
                  <a:pt x="150" y="354"/>
                </a:lnTo>
                <a:lnTo>
                  <a:pt x="150" y="379"/>
                </a:lnTo>
                <a:lnTo>
                  <a:pt x="16" y="379"/>
                </a:lnTo>
                <a:lnTo>
                  <a:pt x="16" y="17"/>
                </a:lnTo>
                <a:close/>
                <a:moveTo>
                  <a:pt x="331" y="379"/>
                </a:moveTo>
                <a:lnTo>
                  <a:pt x="331" y="354"/>
                </a:lnTo>
                <a:lnTo>
                  <a:pt x="355" y="354"/>
                </a:lnTo>
                <a:lnTo>
                  <a:pt x="355" y="287"/>
                </a:lnTo>
                <a:lnTo>
                  <a:pt x="290" y="287"/>
                </a:lnTo>
                <a:lnTo>
                  <a:pt x="290" y="312"/>
                </a:lnTo>
                <a:lnTo>
                  <a:pt x="250" y="312"/>
                </a:lnTo>
                <a:lnTo>
                  <a:pt x="250" y="245"/>
                </a:lnTo>
                <a:lnTo>
                  <a:pt x="274" y="245"/>
                </a:lnTo>
                <a:lnTo>
                  <a:pt x="274" y="179"/>
                </a:lnTo>
                <a:lnTo>
                  <a:pt x="250" y="179"/>
                </a:lnTo>
                <a:lnTo>
                  <a:pt x="250" y="152"/>
                </a:lnTo>
                <a:lnTo>
                  <a:pt x="290" y="152"/>
                </a:lnTo>
                <a:lnTo>
                  <a:pt x="290" y="176"/>
                </a:lnTo>
                <a:lnTo>
                  <a:pt x="355" y="176"/>
                </a:lnTo>
                <a:lnTo>
                  <a:pt x="355" y="152"/>
                </a:lnTo>
                <a:lnTo>
                  <a:pt x="379" y="152"/>
                </a:lnTo>
                <a:lnTo>
                  <a:pt x="379" y="379"/>
                </a:lnTo>
                <a:lnTo>
                  <a:pt x="331" y="37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>
              <a:solidFill>
                <a:schemeClr val="dk1"/>
              </a:solidFill>
            </a:endParaRPr>
          </a:p>
        </p:txBody>
      </p:sp>
      <p:sp>
        <p:nvSpPr>
          <p:cNvPr id="831" name="Google Shape;831;p61"/>
          <p:cNvSpPr txBox="1"/>
          <p:nvPr/>
        </p:nvSpPr>
        <p:spPr>
          <a:xfrm>
            <a:off x="1267625" y="3543372"/>
            <a:ext cx="5247000" cy="5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Analyse additional existing data specifications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62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rial"/>
                <a:ea typeface="Arial"/>
                <a:cs typeface="Arial"/>
                <a:sym typeface="Arial"/>
              </a:rPr>
              <a:t>List of data specs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62"/>
          <p:cNvSpPr txBox="1">
            <a:spLocks noGrp="1"/>
          </p:cNvSpPr>
          <p:nvPr>
            <p:ph type="body" idx="1"/>
          </p:nvPr>
        </p:nvSpPr>
        <p:spPr>
          <a:xfrm>
            <a:off x="540000" y="1131600"/>
            <a:ext cx="8064000" cy="27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lang="en-GB" sz="1800" u="sng">
                <a:solidFill>
                  <a:schemeClr val="hlink"/>
                </a:solidFill>
                <a:hlinkClick r:id="rId3"/>
              </a:rPr>
              <a:t>FIWARE AirQualityObserved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sz="1800" u="sng">
                <a:solidFill>
                  <a:schemeClr val="hlink"/>
                </a:solidFill>
                <a:hlinkClick r:id="rId4"/>
              </a:rPr>
              <a:t>FIWARE WaterQualityObserved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sz="1800" u="sng">
                <a:solidFill>
                  <a:schemeClr val="hlink"/>
                </a:solidFill>
                <a:hlinkClick r:id="rId5"/>
              </a:rPr>
              <a:t>ISO Observations &amp; Measurements (O&amp;M)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sz="1800" u="sng">
                <a:solidFill>
                  <a:schemeClr val="hlink"/>
                </a:solidFill>
                <a:hlinkClick r:id="rId6"/>
              </a:rPr>
              <a:t>Sensor, Observation, Sample and Actuator (SOSA)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sz="1800" u="sng">
                <a:solidFill>
                  <a:schemeClr val="hlink"/>
                </a:solidFill>
                <a:hlinkClick r:id="rId7"/>
              </a:rPr>
              <a:t>WaterML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sz="1800" u="sng">
                <a:solidFill>
                  <a:schemeClr val="hlink"/>
                </a:solidFill>
                <a:hlinkClick r:id="rId8"/>
              </a:rPr>
              <a:t>QUDT - Quantitykind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sz="1800" u="sng">
                <a:solidFill>
                  <a:schemeClr val="hlink"/>
                </a:solidFill>
                <a:hlinkClick r:id="rId9"/>
              </a:rPr>
              <a:t>INSPIRE - Environmental Monitoring Facilities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sz="1800" u="sng">
                <a:solidFill>
                  <a:schemeClr val="hlink"/>
                </a:solidFill>
                <a:hlinkClick r:id="rId10"/>
              </a:rPr>
              <a:t>INSPIRE Atmospheric Conditions</a:t>
            </a:r>
            <a:endParaRPr sz="180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8" name="Google Shape;838;p62"/>
          <p:cNvSpPr txBox="1"/>
          <p:nvPr/>
        </p:nvSpPr>
        <p:spPr>
          <a:xfrm>
            <a:off x="2726475" y="3707750"/>
            <a:ext cx="3715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i="1">
                <a:latin typeface="Proxima Nova"/>
                <a:ea typeface="Proxima Nova"/>
                <a:cs typeface="Proxima Nova"/>
                <a:sym typeface="Proxima Nova"/>
              </a:rPr>
              <a:t>Any other?</a:t>
            </a:r>
            <a:endParaRPr sz="1900" i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63"/>
          <p:cNvSpPr txBox="1"/>
          <p:nvPr/>
        </p:nvSpPr>
        <p:spPr>
          <a:xfrm>
            <a:off x="1307925" y="1561050"/>
            <a:ext cx="5247000" cy="21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Finetuning and extending the model</a:t>
            </a:r>
            <a:endParaRPr sz="16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In-depth discussion on the attributes</a:t>
            </a:r>
            <a:endParaRPr sz="16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Review and get feedback on the definitions</a:t>
            </a:r>
            <a:endParaRPr sz="16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844" name="Google Shape;844;p63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/>
              <a:t>Focus of the next webinar</a:t>
            </a:r>
            <a:endParaRPr/>
          </a:p>
        </p:txBody>
      </p:sp>
      <p:grpSp>
        <p:nvGrpSpPr>
          <p:cNvPr id="845" name="Google Shape;845;p63"/>
          <p:cNvGrpSpPr/>
          <p:nvPr/>
        </p:nvGrpSpPr>
        <p:grpSpPr>
          <a:xfrm>
            <a:off x="747805" y="1512780"/>
            <a:ext cx="457190" cy="457190"/>
            <a:chOff x="527050" y="2819400"/>
            <a:chExt cx="215900" cy="215900"/>
          </a:xfrm>
        </p:grpSpPr>
        <p:sp>
          <p:nvSpPr>
            <p:cNvPr id="846" name="Google Shape;846;p63"/>
            <p:cNvSpPr/>
            <p:nvPr/>
          </p:nvSpPr>
          <p:spPr>
            <a:xfrm>
              <a:off x="527050" y="2819400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136" h="136" extrusionOk="0">
                  <a:moveTo>
                    <a:pt x="0" y="0"/>
                  </a:moveTo>
                  <a:lnTo>
                    <a:pt x="0" y="136"/>
                  </a:lnTo>
                  <a:lnTo>
                    <a:pt x="136" y="136"/>
                  </a:lnTo>
                  <a:lnTo>
                    <a:pt x="136" y="0"/>
                  </a:lnTo>
                  <a:lnTo>
                    <a:pt x="0" y="0"/>
                  </a:lnTo>
                  <a:close/>
                  <a:moveTo>
                    <a:pt x="131" y="131"/>
                  </a:moveTo>
                  <a:lnTo>
                    <a:pt x="7" y="131"/>
                  </a:lnTo>
                  <a:lnTo>
                    <a:pt x="7" y="6"/>
                  </a:lnTo>
                  <a:lnTo>
                    <a:pt x="131" y="6"/>
                  </a:lnTo>
                  <a:lnTo>
                    <a:pt x="131" y="1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63"/>
            <p:cNvSpPr/>
            <p:nvPr/>
          </p:nvSpPr>
          <p:spPr>
            <a:xfrm>
              <a:off x="541337" y="2919412"/>
              <a:ext cx="184150" cy="96838"/>
            </a:xfrm>
            <a:custGeom>
              <a:avLst/>
              <a:gdLst/>
              <a:ahLst/>
              <a:cxnLst/>
              <a:rect l="l" t="t" r="r" b="b"/>
              <a:pathLst>
                <a:path w="164" h="86" extrusionOk="0">
                  <a:moveTo>
                    <a:pt x="111" y="86"/>
                  </a:moveTo>
                  <a:cubicBezTo>
                    <a:pt x="111" y="86"/>
                    <a:pt x="111" y="86"/>
                    <a:pt x="110" y="86"/>
                  </a:cubicBezTo>
                  <a:cubicBezTo>
                    <a:pt x="110" y="86"/>
                    <a:pt x="110" y="86"/>
                    <a:pt x="110" y="86"/>
                  </a:cubicBezTo>
                  <a:cubicBezTo>
                    <a:pt x="110" y="86"/>
                    <a:pt x="110" y="86"/>
                    <a:pt x="110" y="86"/>
                  </a:cubicBezTo>
                  <a:cubicBezTo>
                    <a:pt x="109" y="86"/>
                    <a:pt x="109" y="86"/>
                    <a:pt x="109" y="86"/>
                  </a:cubicBezTo>
                  <a:cubicBezTo>
                    <a:pt x="104" y="83"/>
                    <a:pt x="97" y="82"/>
                    <a:pt x="89" y="82"/>
                  </a:cubicBezTo>
                  <a:cubicBezTo>
                    <a:pt x="82" y="82"/>
                    <a:pt x="75" y="83"/>
                    <a:pt x="70" y="86"/>
                  </a:cubicBezTo>
                  <a:cubicBezTo>
                    <a:pt x="69" y="86"/>
                    <a:pt x="69" y="86"/>
                    <a:pt x="69" y="86"/>
                  </a:cubicBezTo>
                  <a:cubicBezTo>
                    <a:pt x="69" y="86"/>
                    <a:pt x="69" y="86"/>
                    <a:pt x="69" y="86"/>
                  </a:cubicBezTo>
                  <a:cubicBezTo>
                    <a:pt x="69" y="86"/>
                    <a:pt x="69" y="86"/>
                    <a:pt x="69" y="86"/>
                  </a:cubicBezTo>
                  <a:cubicBezTo>
                    <a:pt x="68" y="86"/>
                    <a:pt x="68" y="86"/>
                    <a:pt x="68" y="86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69"/>
                    <a:pt x="41" y="67"/>
                    <a:pt x="43" y="66"/>
                  </a:cubicBezTo>
                  <a:cubicBezTo>
                    <a:pt x="43" y="66"/>
                    <a:pt x="47" y="65"/>
                    <a:pt x="54" y="59"/>
                  </a:cubicBezTo>
                  <a:cubicBezTo>
                    <a:pt x="59" y="54"/>
                    <a:pt x="61" y="51"/>
                    <a:pt x="62" y="50"/>
                  </a:cubicBezTo>
                  <a:cubicBezTo>
                    <a:pt x="62" y="42"/>
                    <a:pt x="62" y="42"/>
                    <a:pt x="62" y="42"/>
                  </a:cubicBezTo>
                  <a:cubicBezTo>
                    <a:pt x="62" y="40"/>
                    <a:pt x="60" y="39"/>
                    <a:pt x="59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3" y="39"/>
                  </a:cubicBezTo>
                  <a:cubicBezTo>
                    <a:pt x="53" y="39"/>
                    <a:pt x="39" y="37"/>
                    <a:pt x="26" y="30"/>
                  </a:cubicBezTo>
                  <a:cubicBezTo>
                    <a:pt x="13" y="23"/>
                    <a:pt x="3" y="10"/>
                    <a:pt x="1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4" y="10"/>
                    <a:pt x="164" y="10"/>
                    <a:pt x="164" y="10"/>
                  </a:cubicBezTo>
                  <a:cubicBezTo>
                    <a:pt x="164" y="13"/>
                    <a:pt x="163" y="15"/>
                    <a:pt x="161" y="16"/>
                  </a:cubicBezTo>
                  <a:cubicBezTo>
                    <a:pt x="161" y="16"/>
                    <a:pt x="160" y="16"/>
                    <a:pt x="160" y="16"/>
                  </a:cubicBezTo>
                  <a:cubicBezTo>
                    <a:pt x="159" y="16"/>
                    <a:pt x="148" y="20"/>
                    <a:pt x="133" y="29"/>
                  </a:cubicBezTo>
                  <a:cubicBezTo>
                    <a:pt x="121" y="37"/>
                    <a:pt x="118" y="44"/>
                    <a:pt x="117" y="45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8" y="51"/>
                    <a:pt x="120" y="54"/>
                    <a:pt x="125" y="59"/>
                  </a:cubicBezTo>
                  <a:cubicBezTo>
                    <a:pt x="132" y="65"/>
                    <a:pt x="136" y="66"/>
                    <a:pt x="136" y="66"/>
                  </a:cubicBezTo>
                  <a:cubicBezTo>
                    <a:pt x="137" y="67"/>
                    <a:pt x="139" y="69"/>
                    <a:pt x="139" y="70"/>
                  </a:cubicBezTo>
                  <a:cubicBezTo>
                    <a:pt x="139" y="86"/>
                    <a:pt x="139" y="86"/>
                    <a:pt x="139" y="86"/>
                  </a:cubicBezTo>
                  <a:lnTo>
                    <a:pt x="111" y="86"/>
                  </a:lnTo>
                  <a:close/>
                  <a:moveTo>
                    <a:pt x="115" y="78"/>
                  </a:moveTo>
                  <a:cubicBezTo>
                    <a:pt x="130" y="78"/>
                    <a:pt x="130" y="78"/>
                    <a:pt x="130" y="78"/>
                  </a:cubicBezTo>
                  <a:cubicBezTo>
                    <a:pt x="130" y="74"/>
                    <a:pt x="130" y="74"/>
                    <a:pt x="130" y="74"/>
                  </a:cubicBezTo>
                  <a:cubicBezTo>
                    <a:pt x="115" y="74"/>
                    <a:pt x="115" y="74"/>
                    <a:pt x="115" y="74"/>
                  </a:cubicBezTo>
                  <a:lnTo>
                    <a:pt x="115" y="78"/>
                  </a:lnTo>
                  <a:close/>
                  <a:moveTo>
                    <a:pt x="49" y="78"/>
                  </a:moveTo>
                  <a:cubicBezTo>
                    <a:pt x="64" y="78"/>
                    <a:pt x="64" y="78"/>
                    <a:pt x="64" y="78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49" y="74"/>
                    <a:pt x="49" y="74"/>
                    <a:pt x="49" y="74"/>
                  </a:cubicBezTo>
                  <a:lnTo>
                    <a:pt x="49" y="78"/>
                  </a:lnTo>
                  <a:close/>
                  <a:moveTo>
                    <a:pt x="89" y="73"/>
                  </a:moveTo>
                  <a:cubicBezTo>
                    <a:pt x="96" y="73"/>
                    <a:pt x="102" y="74"/>
                    <a:pt x="107" y="76"/>
                  </a:cubicBezTo>
                  <a:cubicBezTo>
                    <a:pt x="107" y="71"/>
                    <a:pt x="107" y="71"/>
                    <a:pt x="107" y="71"/>
                  </a:cubicBezTo>
                  <a:cubicBezTo>
                    <a:pt x="106" y="69"/>
                    <a:pt x="99" y="61"/>
                    <a:pt x="89" y="61"/>
                  </a:cubicBezTo>
                  <a:cubicBezTo>
                    <a:pt x="80" y="61"/>
                    <a:pt x="73" y="69"/>
                    <a:pt x="72" y="71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77" y="74"/>
                    <a:pt x="83" y="73"/>
                    <a:pt x="89" y="73"/>
                  </a:cubicBezTo>
                  <a:close/>
                  <a:moveTo>
                    <a:pt x="113" y="66"/>
                  </a:moveTo>
                  <a:cubicBezTo>
                    <a:pt x="121" y="66"/>
                    <a:pt x="121" y="66"/>
                    <a:pt x="121" y="66"/>
                  </a:cubicBezTo>
                  <a:cubicBezTo>
                    <a:pt x="121" y="66"/>
                    <a:pt x="120" y="65"/>
                    <a:pt x="120" y="65"/>
                  </a:cubicBezTo>
                  <a:cubicBezTo>
                    <a:pt x="112" y="58"/>
                    <a:pt x="110" y="54"/>
                    <a:pt x="109" y="53"/>
                  </a:cubicBezTo>
                  <a:cubicBezTo>
                    <a:pt x="109" y="53"/>
                    <a:pt x="109" y="52"/>
                    <a:pt x="109" y="51"/>
                  </a:cubicBezTo>
                  <a:cubicBezTo>
                    <a:pt x="109" y="45"/>
                    <a:pt x="109" y="45"/>
                    <a:pt x="109" y="45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3"/>
                    <a:pt x="112" y="33"/>
                    <a:pt x="129" y="22"/>
                  </a:cubicBezTo>
                  <a:cubicBezTo>
                    <a:pt x="142" y="14"/>
                    <a:pt x="152" y="10"/>
                    <a:pt x="156" y="9"/>
                  </a:cubicBezTo>
                  <a:cubicBezTo>
                    <a:pt x="156" y="8"/>
                    <a:pt x="156" y="8"/>
                    <a:pt x="156" y="8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65" y="31"/>
                    <a:pt x="70" y="36"/>
                    <a:pt x="70" y="42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2"/>
                    <a:pt x="70" y="52"/>
                    <a:pt x="70" y="53"/>
                  </a:cubicBezTo>
                  <a:cubicBezTo>
                    <a:pt x="69" y="54"/>
                    <a:pt x="68" y="58"/>
                    <a:pt x="59" y="65"/>
                  </a:cubicBezTo>
                  <a:cubicBezTo>
                    <a:pt x="59" y="65"/>
                    <a:pt x="58" y="66"/>
                    <a:pt x="58" y="66"/>
                  </a:cubicBezTo>
                  <a:cubicBezTo>
                    <a:pt x="65" y="66"/>
                    <a:pt x="65" y="66"/>
                    <a:pt x="65" y="66"/>
                  </a:cubicBezTo>
                  <a:cubicBezTo>
                    <a:pt x="69" y="62"/>
                    <a:pt x="77" y="53"/>
                    <a:pt x="89" y="53"/>
                  </a:cubicBezTo>
                  <a:cubicBezTo>
                    <a:pt x="103" y="53"/>
                    <a:pt x="111" y="62"/>
                    <a:pt x="113" y="66"/>
                  </a:cubicBezTo>
                  <a:close/>
                  <a:moveTo>
                    <a:pt x="16" y="13"/>
                  </a:moveTo>
                  <a:cubicBezTo>
                    <a:pt x="19" y="16"/>
                    <a:pt x="23" y="19"/>
                    <a:pt x="30" y="23"/>
                  </a:cubicBezTo>
                  <a:cubicBezTo>
                    <a:pt x="37" y="27"/>
                    <a:pt x="45" y="29"/>
                    <a:pt x="50" y="30"/>
                  </a:cubicBezTo>
                  <a:cubicBezTo>
                    <a:pt x="50" y="13"/>
                    <a:pt x="50" y="13"/>
                    <a:pt x="50" y="13"/>
                  </a:cubicBezTo>
                  <a:lnTo>
                    <a:pt x="16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63"/>
            <p:cNvSpPr/>
            <p:nvPr/>
          </p:nvSpPr>
          <p:spPr>
            <a:xfrm>
              <a:off x="568325" y="2835275"/>
              <a:ext cx="158750" cy="73025"/>
            </a:xfrm>
            <a:custGeom>
              <a:avLst/>
              <a:gdLst/>
              <a:ahLst/>
              <a:cxnLst/>
              <a:rect l="l" t="t" r="r" b="b"/>
              <a:pathLst>
                <a:path w="141" h="65" extrusionOk="0">
                  <a:moveTo>
                    <a:pt x="137" y="65"/>
                  </a:moveTo>
                  <a:cubicBezTo>
                    <a:pt x="54" y="51"/>
                    <a:pt x="54" y="51"/>
                    <a:pt x="54" y="51"/>
                  </a:cubicBezTo>
                  <a:cubicBezTo>
                    <a:pt x="53" y="50"/>
                    <a:pt x="52" y="50"/>
                    <a:pt x="51" y="50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5"/>
                    <a:pt x="6" y="23"/>
                    <a:pt x="6" y="22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6" y="28"/>
                    <a:pt x="57" y="28"/>
                    <a:pt x="58" y="28"/>
                  </a:cubicBezTo>
                  <a:cubicBezTo>
                    <a:pt x="141" y="43"/>
                    <a:pt x="141" y="43"/>
                    <a:pt x="141" y="43"/>
                  </a:cubicBezTo>
                  <a:lnTo>
                    <a:pt x="137" y="65"/>
                  </a:lnTo>
                  <a:close/>
                  <a:moveTo>
                    <a:pt x="28" y="37"/>
                  </a:moveTo>
                  <a:cubicBezTo>
                    <a:pt x="53" y="42"/>
                    <a:pt x="53" y="42"/>
                    <a:pt x="53" y="42"/>
                  </a:cubicBezTo>
                  <a:cubicBezTo>
                    <a:pt x="54" y="42"/>
                    <a:pt x="55" y="42"/>
                    <a:pt x="55" y="43"/>
                  </a:cubicBezTo>
                  <a:cubicBezTo>
                    <a:pt x="131" y="56"/>
                    <a:pt x="131" y="56"/>
                    <a:pt x="131" y="56"/>
                  </a:cubicBezTo>
                  <a:cubicBezTo>
                    <a:pt x="132" y="49"/>
                    <a:pt x="132" y="49"/>
                    <a:pt x="132" y="49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6" y="36"/>
                    <a:pt x="55" y="36"/>
                    <a:pt x="54" y="36"/>
                  </a:cubicBezTo>
                  <a:cubicBezTo>
                    <a:pt x="29" y="32"/>
                    <a:pt x="29" y="32"/>
                    <a:pt x="29" y="32"/>
                  </a:cubicBezTo>
                  <a:lnTo>
                    <a:pt x="28" y="37"/>
                  </a:lnTo>
                  <a:close/>
                  <a:moveTo>
                    <a:pt x="9" y="48"/>
                  </a:moveTo>
                  <a:cubicBezTo>
                    <a:pt x="18" y="50"/>
                    <a:pt x="18" y="50"/>
                    <a:pt x="18" y="50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lnTo>
                    <a:pt x="9" y="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9" name="Google Shape;849;p63"/>
          <p:cNvSpPr/>
          <p:nvPr/>
        </p:nvSpPr>
        <p:spPr>
          <a:xfrm>
            <a:off x="747800" y="225851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346" h="346" extrusionOk="0">
                <a:moveTo>
                  <a:pt x="0" y="0"/>
                </a:moveTo>
                <a:cubicBezTo>
                  <a:pt x="0" y="346"/>
                  <a:pt x="0" y="346"/>
                  <a:pt x="0" y="346"/>
                </a:cubicBezTo>
                <a:cubicBezTo>
                  <a:pt x="346" y="346"/>
                  <a:pt x="346" y="346"/>
                  <a:pt x="346" y="346"/>
                </a:cubicBezTo>
                <a:cubicBezTo>
                  <a:pt x="346" y="0"/>
                  <a:pt x="346" y="0"/>
                  <a:pt x="346" y="0"/>
                </a:cubicBezTo>
                <a:lnTo>
                  <a:pt x="0" y="0"/>
                </a:lnTo>
                <a:close/>
                <a:moveTo>
                  <a:pt x="117" y="90"/>
                </a:moveTo>
                <a:cubicBezTo>
                  <a:pt x="117" y="77"/>
                  <a:pt x="128" y="67"/>
                  <a:pt x="141" y="67"/>
                </a:cubicBezTo>
                <a:cubicBezTo>
                  <a:pt x="153" y="67"/>
                  <a:pt x="164" y="77"/>
                  <a:pt x="164" y="90"/>
                </a:cubicBezTo>
                <a:cubicBezTo>
                  <a:pt x="164" y="103"/>
                  <a:pt x="153" y="113"/>
                  <a:pt x="141" y="113"/>
                </a:cubicBezTo>
                <a:cubicBezTo>
                  <a:pt x="128" y="113"/>
                  <a:pt x="117" y="103"/>
                  <a:pt x="117" y="90"/>
                </a:cubicBezTo>
                <a:close/>
                <a:moveTo>
                  <a:pt x="331" y="332"/>
                </a:moveTo>
                <a:cubicBezTo>
                  <a:pt x="217" y="332"/>
                  <a:pt x="217" y="332"/>
                  <a:pt x="217" y="332"/>
                </a:cubicBezTo>
                <a:cubicBezTo>
                  <a:pt x="217" y="296"/>
                  <a:pt x="217" y="296"/>
                  <a:pt x="217" y="296"/>
                </a:cubicBezTo>
                <a:cubicBezTo>
                  <a:pt x="278" y="246"/>
                  <a:pt x="278" y="246"/>
                  <a:pt x="278" y="246"/>
                </a:cubicBezTo>
                <a:cubicBezTo>
                  <a:pt x="278" y="134"/>
                  <a:pt x="278" y="134"/>
                  <a:pt x="278" y="134"/>
                </a:cubicBezTo>
                <a:cubicBezTo>
                  <a:pt x="295" y="131"/>
                  <a:pt x="309" y="115"/>
                  <a:pt x="309" y="97"/>
                </a:cubicBezTo>
                <a:cubicBezTo>
                  <a:pt x="309" y="76"/>
                  <a:pt x="291" y="59"/>
                  <a:pt x="270" y="59"/>
                </a:cubicBezTo>
                <a:cubicBezTo>
                  <a:pt x="249" y="59"/>
                  <a:pt x="232" y="76"/>
                  <a:pt x="232" y="97"/>
                </a:cubicBezTo>
                <a:cubicBezTo>
                  <a:pt x="232" y="115"/>
                  <a:pt x="245" y="131"/>
                  <a:pt x="263" y="134"/>
                </a:cubicBezTo>
                <a:cubicBezTo>
                  <a:pt x="263" y="239"/>
                  <a:pt x="263" y="239"/>
                  <a:pt x="263" y="239"/>
                </a:cubicBezTo>
                <a:cubicBezTo>
                  <a:pt x="202" y="289"/>
                  <a:pt x="202" y="289"/>
                  <a:pt x="202" y="289"/>
                </a:cubicBezTo>
                <a:cubicBezTo>
                  <a:pt x="202" y="332"/>
                  <a:pt x="202" y="332"/>
                  <a:pt x="202" y="332"/>
                </a:cubicBezTo>
                <a:cubicBezTo>
                  <a:pt x="185" y="332"/>
                  <a:pt x="185" y="332"/>
                  <a:pt x="185" y="332"/>
                </a:cubicBezTo>
                <a:cubicBezTo>
                  <a:pt x="185" y="259"/>
                  <a:pt x="185" y="259"/>
                  <a:pt x="185" y="259"/>
                </a:cubicBezTo>
                <a:cubicBezTo>
                  <a:pt x="213" y="235"/>
                  <a:pt x="213" y="235"/>
                  <a:pt x="213" y="235"/>
                </a:cubicBezTo>
                <a:cubicBezTo>
                  <a:pt x="213" y="198"/>
                  <a:pt x="213" y="198"/>
                  <a:pt x="213" y="198"/>
                </a:cubicBezTo>
                <a:cubicBezTo>
                  <a:pt x="230" y="195"/>
                  <a:pt x="244" y="179"/>
                  <a:pt x="244" y="161"/>
                </a:cubicBezTo>
                <a:cubicBezTo>
                  <a:pt x="244" y="140"/>
                  <a:pt x="227" y="123"/>
                  <a:pt x="205" y="123"/>
                </a:cubicBezTo>
                <a:cubicBezTo>
                  <a:pt x="184" y="123"/>
                  <a:pt x="167" y="140"/>
                  <a:pt x="167" y="161"/>
                </a:cubicBezTo>
                <a:cubicBezTo>
                  <a:pt x="167" y="179"/>
                  <a:pt x="181" y="195"/>
                  <a:pt x="198" y="198"/>
                </a:cubicBezTo>
                <a:cubicBezTo>
                  <a:pt x="198" y="228"/>
                  <a:pt x="198" y="228"/>
                  <a:pt x="198" y="228"/>
                </a:cubicBezTo>
                <a:cubicBezTo>
                  <a:pt x="170" y="252"/>
                  <a:pt x="170" y="252"/>
                  <a:pt x="170" y="252"/>
                </a:cubicBezTo>
                <a:cubicBezTo>
                  <a:pt x="170" y="332"/>
                  <a:pt x="170" y="332"/>
                  <a:pt x="170" y="332"/>
                </a:cubicBezTo>
                <a:cubicBezTo>
                  <a:pt x="153" y="332"/>
                  <a:pt x="153" y="332"/>
                  <a:pt x="153" y="332"/>
                </a:cubicBezTo>
                <a:cubicBezTo>
                  <a:pt x="148" y="127"/>
                  <a:pt x="148" y="127"/>
                  <a:pt x="148" y="127"/>
                </a:cubicBezTo>
                <a:cubicBezTo>
                  <a:pt x="166" y="124"/>
                  <a:pt x="179" y="109"/>
                  <a:pt x="179" y="90"/>
                </a:cubicBezTo>
                <a:cubicBezTo>
                  <a:pt x="179" y="69"/>
                  <a:pt x="162" y="52"/>
                  <a:pt x="141" y="52"/>
                </a:cubicBezTo>
                <a:cubicBezTo>
                  <a:pt x="120" y="52"/>
                  <a:pt x="102" y="69"/>
                  <a:pt x="102" y="90"/>
                </a:cubicBezTo>
                <a:cubicBezTo>
                  <a:pt x="102" y="109"/>
                  <a:pt x="116" y="124"/>
                  <a:pt x="133" y="128"/>
                </a:cubicBezTo>
                <a:cubicBezTo>
                  <a:pt x="138" y="332"/>
                  <a:pt x="138" y="332"/>
                  <a:pt x="138" y="332"/>
                </a:cubicBezTo>
                <a:cubicBezTo>
                  <a:pt x="121" y="332"/>
                  <a:pt x="121" y="332"/>
                  <a:pt x="121" y="332"/>
                </a:cubicBezTo>
                <a:cubicBezTo>
                  <a:pt x="121" y="237"/>
                  <a:pt x="121" y="237"/>
                  <a:pt x="121" y="237"/>
                </a:cubicBezTo>
                <a:cubicBezTo>
                  <a:pt x="89" y="199"/>
                  <a:pt x="89" y="199"/>
                  <a:pt x="89" y="199"/>
                </a:cubicBezTo>
                <a:cubicBezTo>
                  <a:pt x="104" y="194"/>
                  <a:pt x="114" y="180"/>
                  <a:pt x="114" y="163"/>
                </a:cubicBezTo>
                <a:cubicBezTo>
                  <a:pt x="114" y="142"/>
                  <a:pt x="97" y="125"/>
                  <a:pt x="76" y="125"/>
                </a:cubicBezTo>
                <a:cubicBezTo>
                  <a:pt x="55" y="125"/>
                  <a:pt x="38" y="142"/>
                  <a:pt x="38" y="163"/>
                </a:cubicBezTo>
                <a:cubicBezTo>
                  <a:pt x="38" y="183"/>
                  <a:pt x="53" y="200"/>
                  <a:pt x="72" y="201"/>
                </a:cubicBezTo>
                <a:cubicBezTo>
                  <a:pt x="106" y="242"/>
                  <a:pt x="106" y="242"/>
                  <a:pt x="106" y="242"/>
                </a:cubicBezTo>
                <a:cubicBezTo>
                  <a:pt x="106" y="332"/>
                  <a:pt x="106" y="332"/>
                  <a:pt x="106" y="332"/>
                </a:cubicBezTo>
                <a:cubicBezTo>
                  <a:pt x="15" y="332"/>
                  <a:pt x="15" y="332"/>
                  <a:pt x="15" y="332"/>
                </a:cubicBezTo>
                <a:cubicBezTo>
                  <a:pt x="15" y="15"/>
                  <a:pt x="15" y="15"/>
                  <a:pt x="15" y="15"/>
                </a:cubicBezTo>
                <a:cubicBezTo>
                  <a:pt x="331" y="15"/>
                  <a:pt x="331" y="15"/>
                  <a:pt x="331" y="15"/>
                </a:cubicBezTo>
                <a:lnTo>
                  <a:pt x="331" y="332"/>
                </a:lnTo>
                <a:close/>
                <a:moveTo>
                  <a:pt x="270" y="120"/>
                </a:moveTo>
                <a:cubicBezTo>
                  <a:pt x="257" y="120"/>
                  <a:pt x="247" y="110"/>
                  <a:pt x="247" y="97"/>
                </a:cubicBezTo>
                <a:cubicBezTo>
                  <a:pt x="247" y="84"/>
                  <a:pt x="257" y="73"/>
                  <a:pt x="270" y="73"/>
                </a:cubicBezTo>
                <a:cubicBezTo>
                  <a:pt x="283" y="73"/>
                  <a:pt x="294" y="84"/>
                  <a:pt x="294" y="97"/>
                </a:cubicBezTo>
                <a:cubicBezTo>
                  <a:pt x="294" y="110"/>
                  <a:pt x="283" y="120"/>
                  <a:pt x="270" y="120"/>
                </a:cubicBezTo>
                <a:close/>
                <a:moveTo>
                  <a:pt x="205" y="184"/>
                </a:moveTo>
                <a:cubicBezTo>
                  <a:pt x="193" y="184"/>
                  <a:pt x="182" y="174"/>
                  <a:pt x="182" y="161"/>
                </a:cubicBezTo>
                <a:cubicBezTo>
                  <a:pt x="182" y="148"/>
                  <a:pt x="193" y="137"/>
                  <a:pt x="205" y="137"/>
                </a:cubicBezTo>
                <a:cubicBezTo>
                  <a:pt x="218" y="137"/>
                  <a:pt x="229" y="148"/>
                  <a:pt x="229" y="161"/>
                </a:cubicBezTo>
                <a:cubicBezTo>
                  <a:pt x="229" y="174"/>
                  <a:pt x="218" y="184"/>
                  <a:pt x="205" y="184"/>
                </a:cubicBezTo>
                <a:close/>
                <a:moveTo>
                  <a:pt x="52" y="163"/>
                </a:moveTo>
                <a:cubicBezTo>
                  <a:pt x="52" y="151"/>
                  <a:pt x="63" y="140"/>
                  <a:pt x="76" y="140"/>
                </a:cubicBezTo>
                <a:cubicBezTo>
                  <a:pt x="89" y="140"/>
                  <a:pt x="99" y="151"/>
                  <a:pt x="99" y="163"/>
                </a:cubicBezTo>
                <a:cubicBezTo>
                  <a:pt x="99" y="176"/>
                  <a:pt x="89" y="187"/>
                  <a:pt x="76" y="187"/>
                </a:cubicBezTo>
                <a:cubicBezTo>
                  <a:pt x="63" y="187"/>
                  <a:pt x="52" y="176"/>
                  <a:pt x="52" y="16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D04A0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0" name="Google Shape;850;p63"/>
          <p:cNvGrpSpPr/>
          <p:nvPr/>
        </p:nvGrpSpPr>
        <p:grpSpPr>
          <a:xfrm>
            <a:off x="737751" y="3004248"/>
            <a:ext cx="477298" cy="475503"/>
            <a:chOff x="5035550" y="3784600"/>
            <a:chExt cx="422276" cy="420688"/>
          </a:xfrm>
        </p:grpSpPr>
        <p:sp>
          <p:nvSpPr>
            <p:cNvPr id="851" name="Google Shape;851;p63"/>
            <p:cNvSpPr/>
            <p:nvPr/>
          </p:nvSpPr>
          <p:spPr>
            <a:xfrm>
              <a:off x="5035550" y="3784600"/>
              <a:ext cx="422275" cy="420688"/>
            </a:xfrm>
            <a:custGeom>
              <a:avLst/>
              <a:gdLst/>
              <a:ahLst/>
              <a:cxnLst/>
              <a:rect l="l" t="t" r="r" b="b"/>
              <a:pathLst>
                <a:path w="192" h="192" extrusionOk="0">
                  <a:moveTo>
                    <a:pt x="184" y="184"/>
                  </a:moveTo>
                  <a:cubicBezTo>
                    <a:pt x="158" y="184"/>
                    <a:pt x="158" y="184"/>
                    <a:pt x="158" y="184"/>
                  </a:cubicBezTo>
                  <a:cubicBezTo>
                    <a:pt x="154" y="152"/>
                    <a:pt x="154" y="152"/>
                    <a:pt x="154" y="152"/>
                  </a:cubicBezTo>
                  <a:cubicBezTo>
                    <a:pt x="152" y="144"/>
                    <a:pt x="145" y="137"/>
                    <a:pt x="137" y="134"/>
                  </a:cubicBezTo>
                  <a:cubicBezTo>
                    <a:pt x="112" y="126"/>
                    <a:pt x="112" y="126"/>
                    <a:pt x="112" y="126"/>
                  </a:cubicBezTo>
                  <a:cubicBezTo>
                    <a:pt x="109" y="125"/>
                    <a:pt x="106" y="126"/>
                    <a:pt x="103" y="128"/>
                  </a:cubicBezTo>
                  <a:cubicBezTo>
                    <a:pt x="102" y="130"/>
                    <a:pt x="102" y="130"/>
                    <a:pt x="102" y="130"/>
                  </a:cubicBezTo>
                  <a:cubicBezTo>
                    <a:pt x="100" y="132"/>
                    <a:pt x="98" y="133"/>
                    <a:pt x="96" y="133"/>
                  </a:cubicBezTo>
                  <a:cubicBezTo>
                    <a:pt x="93" y="133"/>
                    <a:pt x="91" y="132"/>
                    <a:pt x="89" y="130"/>
                  </a:cubicBezTo>
                  <a:cubicBezTo>
                    <a:pt x="88" y="128"/>
                    <a:pt x="88" y="128"/>
                    <a:pt x="88" y="128"/>
                  </a:cubicBezTo>
                  <a:cubicBezTo>
                    <a:pt x="85" y="126"/>
                    <a:pt x="82" y="125"/>
                    <a:pt x="79" y="126"/>
                  </a:cubicBezTo>
                  <a:cubicBezTo>
                    <a:pt x="69" y="129"/>
                    <a:pt x="69" y="129"/>
                    <a:pt x="69" y="129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67" y="113"/>
                    <a:pt x="67" y="113"/>
                    <a:pt x="67" y="113"/>
                  </a:cubicBezTo>
                  <a:cubicBezTo>
                    <a:pt x="65" y="108"/>
                    <a:pt x="61" y="103"/>
                    <a:pt x="55" y="101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38" y="95"/>
                    <a:pt x="35" y="96"/>
                    <a:pt x="34" y="98"/>
                  </a:cubicBezTo>
                  <a:cubicBezTo>
                    <a:pt x="32" y="99"/>
                    <a:pt x="32" y="99"/>
                    <a:pt x="32" y="99"/>
                  </a:cubicBezTo>
                  <a:cubicBezTo>
                    <a:pt x="32" y="100"/>
                    <a:pt x="31" y="100"/>
                    <a:pt x="30" y="100"/>
                  </a:cubicBezTo>
                  <a:cubicBezTo>
                    <a:pt x="29" y="100"/>
                    <a:pt x="28" y="100"/>
                    <a:pt x="27" y="99"/>
                  </a:cubicBezTo>
                  <a:cubicBezTo>
                    <a:pt x="26" y="98"/>
                    <a:pt x="26" y="98"/>
                    <a:pt x="26" y="98"/>
                  </a:cubicBezTo>
                  <a:cubicBezTo>
                    <a:pt x="24" y="96"/>
                    <a:pt x="21" y="95"/>
                    <a:pt x="19" y="96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40" y="192"/>
                    <a:pt x="40" y="192"/>
                    <a:pt x="40" y="192"/>
                  </a:cubicBezTo>
                  <a:cubicBezTo>
                    <a:pt x="44" y="155"/>
                    <a:pt x="44" y="155"/>
                    <a:pt x="44" y="155"/>
                  </a:cubicBezTo>
                  <a:cubicBezTo>
                    <a:pt x="46" y="149"/>
                    <a:pt x="51" y="144"/>
                    <a:pt x="57" y="142"/>
                  </a:cubicBezTo>
                  <a:cubicBezTo>
                    <a:pt x="81" y="134"/>
                    <a:pt x="81" y="134"/>
                    <a:pt x="81" y="134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4" y="136"/>
                    <a:pt x="84" y="136"/>
                    <a:pt x="84" y="136"/>
                  </a:cubicBezTo>
                  <a:cubicBezTo>
                    <a:pt x="87" y="139"/>
                    <a:pt x="91" y="141"/>
                    <a:pt x="96" y="141"/>
                  </a:cubicBezTo>
                  <a:cubicBezTo>
                    <a:pt x="100" y="141"/>
                    <a:pt x="104" y="139"/>
                    <a:pt x="107" y="136"/>
                  </a:cubicBezTo>
                  <a:cubicBezTo>
                    <a:pt x="109" y="134"/>
                    <a:pt x="109" y="134"/>
                    <a:pt x="109" y="134"/>
                  </a:cubicBezTo>
                  <a:cubicBezTo>
                    <a:pt x="109" y="134"/>
                    <a:pt x="109" y="134"/>
                    <a:pt x="109" y="134"/>
                  </a:cubicBezTo>
                  <a:cubicBezTo>
                    <a:pt x="109" y="134"/>
                    <a:pt x="109" y="134"/>
                    <a:pt x="109" y="134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40" y="144"/>
                    <a:pt x="145" y="149"/>
                    <a:pt x="146" y="154"/>
                  </a:cubicBezTo>
                  <a:cubicBezTo>
                    <a:pt x="151" y="192"/>
                    <a:pt x="151" y="192"/>
                    <a:pt x="151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88"/>
                    <a:pt x="192" y="88"/>
                    <a:pt x="192" y="88"/>
                  </a:cubicBezTo>
                  <a:cubicBezTo>
                    <a:pt x="184" y="88"/>
                    <a:pt x="184" y="88"/>
                    <a:pt x="184" y="88"/>
                  </a:cubicBezTo>
                  <a:lnTo>
                    <a:pt x="184" y="184"/>
                  </a:lnTo>
                  <a:close/>
                  <a:moveTo>
                    <a:pt x="33" y="184"/>
                  </a:moveTo>
                  <a:cubicBezTo>
                    <a:pt x="7" y="184"/>
                    <a:pt x="7" y="184"/>
                    <a:pt x="7" y="184"/>
                  </a:cubicBezTo>
                  <a:cubicBezTo>
                    <a:pt x="7" y="109"/>
                    <a:pt x="7" y="109"/>
                    <a:pt x="7" y="109"/>
                  </a:cubicBezTo>
                  <a:cubicBezTo>
                    <a:pt x="21" y="104"/>
                    <a:pt x="21" y="104"/>
                    <a:pt x="21" y="104"/>
                  </a:cubicBezTo>
                  <a:cubicBezTo>
                    <a:pt x="21" y="105"/>
                    <a:pt x="21" y="105"/>
                    <a:pt x="21" y="105"/>
                  </a:cubicBezTo>
                  <a:cubicBezTo>
                    <a:pt x="24" y="107"/>
                    <a:pt x="27" y="108"/>
                    <a:pt x="30" y="108"/>
                  </a:cubicBezTo>
                  <a:cubicBezTo>
                    <a:pt x="33" y="108"/>
                    <a:pt x="36" y="107"/>
                    <a:pt x="38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6" y="110"/>
                    <a:pt x="58" y="112"/>
                    <a:pt x="59" y="115"/>
                  </a:cubicBezTo>
                  <a:cubicBezTo>
                    <a:pt x="61" y="132"/>
                    <a:pt x="61" y="132"/>
                    <a:pt x="61" y="132"/>
                  </a:cubicBezTo>
                  <a:cubicBezTo>
                    <a:pt x="54" y="134"/>
                    <a:pt x="54" y="134"/>
                    <a:pt x="54" y="134"/>
                  </a:cubicBezTo>
                  <a:cubicBezTo>
                    <a:pt x="46" y="137"/>
                    <a:pt x="39" y="144"/>
                    <a:pt x="37" y="153"/>
                  </a:cubicBezTo>
                  <a:lnTo>
                    <a:pt x="33" y="1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63"/>
            <p:cNvSpPr/>
            <p:nvPr/>
          </p:nvSpPr>
          <p:spPr>
            <a:xfrm>
              <a:off x="5195888" y="3919538"/>
              <a:ext cx="98425" cy="134938"/>
            </a:xfrm>
            <a:custGeom>
              <a:avLst/>
              <a:gdLst/>
              <a:ahLst/>
              <a:cxnLst/>
              <a:rect l="l" t="t" r="r" b="b"/>
              <a:pathLst>
                <a:path w="45" h="61" extrusionOk="0">
                  <a:moveTo>
                    <a:pt x="23" y="0"/>
                  </a:moveTo>
                  <a:cubicBezTo>
                    <a:pt x="10" y="0"/>
                    <a:pt x="0" y="11"/>
                    <a:pt x="0" y="25"/>
                  </a:cubicBezTo>
                  <a:cubicBezTo>
                    <a:pt x="0" y="38"/>
                    <a:pt x="3" y="48"/>
                    <a:pt x="8" y="53"/>
                  </a:cubicBezTo>
                  <a:cubicBezTo>
                    <a:pt x="12" y="58"/>
                    <a:pt x="16" y="61"/>
                    <a:pt x="23" y="61"/>
                  </a:cubicBezTo>
                  <a:cubicBezTo>
                    <a:pt x="30" y="61"/>
                    <a:pt x="34" y="57"/>
                    <a:pt x="38" y="53"/>
                  </a:cubicBezTo>
                  <a:cubicBezTo>
                    <a:pt x="43" y="48"/>
                    <a:pt x="45" y="38"/>
                    <a:pt x="45" y="25"/>
                  </a:cubicBezTo>
                  <a:cubicBezTo>
                    <a:pt x="45" y="11"/>
                    <a:pt x="35" y="0"/>
                    <a:pt x="23" y="0"/>
                  </a:cubicBezTo>
                  <a:close/>
                  <a:moveTo>
                    <a:pt x="23" y="54"/>
                  </a:moveTo>
                  <a:cubicBezTo>
                    <a:pt x="20" y="54"/>
                    <a:pt x="18" y="52"/>
                    <a:pt x="14" y="48"/>
                  </a:cubicBezTo>
                  <a:cubicBezTo>
                    <a:pt x="10" y="44"/>
                    <a:pt x="8" y="36"/>
                    <a:pt x="8" y="25"/>
                  </a:cubicBezTo>
                  <a:cubicBezTo>
                    <a:pt x="8" y="15"/>
                    <a:pt x="15" y="8"/>
                    <a:pt x="23" y="8"/>
                  </a:cubicBezTo>
                  <a:cubicBezTo>
                    <a:pt x="31" y="8"/>
                    <a:pt x="37" y="15"/>
                    <a:pt x="37" y="25"/>
                  </a:cubicBezTo>
                  <a:cubicBezTo>
                    <a:pt x="37" y="35"/>
                    <a:pt x="35" y="44"/>
                    <a:pt x="32" y="48"/>
                  </a:cubicBezTo>
                  <a:cubicBezTo>
                    <a:pt x="28" y="52"/>
                    <a:pt x="26" y="54"/>
                    <a:pt x="23" y="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63"/>
            <p:cNvSpPr/>
            <p:nvPr/>
          </p:nvSpPr>
          <p:spPr>
            <a:xfrm>
              <a:off x="5068888" y="3898900"/>
              <a:ext cx="65088" cy="88900"/>
            </a:xfrm>
            <a:custGeom>
              <a:avLst/>
              <a:gdLst/>
              <a:ahLst/>
              <a:cxnLst/>
              <a:rect l="l" t="t" r="r" b="b"/>
              <a:pathLst>
                <a:path w="30" h="41" extrusionOk="0">
                  <a:moveTo>
                    <a:pt x="0" y="17"/>
                  </a:moveTo>
                  <a:cubicBezTo>
                    <a:pt x="0" y="25"/>
                    <a:pt x="1" y="31"/>
                    <a:pt x="5" y="35"/>
                  </a:cubicBezTo>
                  <a:cubicBezTo>
                    <a:pt x="7" y="38"/>
                    <a:pt x="10" y="41"/>
                    <a:pt x="15" y="41"/>
                  </a:cubicBezTo>
                  <a:cubicBezTo>
                    <a:pt x="20" y="41"/>
                    <a:pt x="23" y="38"/>
                    <a:pt x="25" y="35"/>
                  </a:cubicBezTo>
                  <a:cubicBezTo>
                    <a:pt x="29" y="31"/>
                    <a:pt x="30" y="25"/>
                    <a:pt x="30" y="17"/>
                  </a:cubicBezTo>
                  <a:cubicBezTo>
                    <a:pt x="30" y="7"/>
                    <a:pt x="24" y="0"/>
                    <a:pt x="15" y="0"/>
                  </a:cubicBezTo>
                  <a:cubicBezTo>
                    <a:pt x="6" y="0"/>
                    <a:pt x="0" y="7"/>
                    <a:pt x="0" y="17"/>
                  </a:cubicBezTo>
                  <a:close/>
                  <a:moveTo>
                    <a:pt x="15" y="33"/>
                  </a:moveTo>
                  <a:cubicBezTo>
                    <a:pt x="14" y="33"/>
                    <a:pt x="13" y="33"/>
                    <a:pt x="11" y="30"/>
                  </a:cubicBezTo>
                  <a:cubicBezTo>
                    <a:pt x="9" y="28"/>
                    <a:pt x="8" y="23"/>
                    <a:pt x="8" y="17"/>
                  </a:cubicBezTo>
                  <a:cubicBezTo>
                    <a:pt x="8" y="12"/>
                    <a:pt x="11" y="8"/>
                    <a:pt x="15" y="8"/>
                  </a:cubicBezTo>
                  <a:cubicBezTo>
                    <a:pt x="19" y="8"/>
                    <a:pt x="23" y="12"/>
                    <a:pt x="23" y="17"/>
                  </a:cubicBezTo>
                  <a:cubicBezTo>
                    <a:pt x="23" y="23"/>
                    <a:pt x="21" y="27"/>
                    <a:pt x="20" y="30"/>
                  </a:cubicBezTo>
                  <a:cubicBezTo>
                    <a:pt x="17" y="33"/>
                    <a:pt x="16" y="33"/>
                    <a:pt x="15" y="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63"/>
            <p:cNvSpPr/>
            <p:nvPr/>
          </p:nvSpPr>
          <p:spPr>
            <a:xfrm>
              <a:off x="5237163" y="3784600"/>
              <a:ext cx="220663" cy="242888"/>
            </a:xfrm>
            <a:custGeom>
              <a:avLst/>
              <a:gdLst/>
              <a:ahLst/>
              <a:cxnLst/>
              <a:rect l="l" t="t" r="r" b="b"/>
              <a:pathLst>
                <a:path w="139" h="153" extrusionOk="0">
                  <a:moveTo>
                    <a:pt x="0" y="0"/>
                  </a:moveTo>
                  <a:lnTo>
                    <a:pt x="0" y="74"/>
                  </a:lnTo>
                  <a:lnTo>
                    <a:pt x="10" y="74"/>
                  </a:lnTo>
                  <a:lnTo>
                    <a:pt x="10" y="9"/>
                  </a:lnTo>
                  <a:lnTo>
                    <a:pt x="128" y="9"/>
                  </a:lnTo>
                  <a:lnTo>
                    <a:pt x="128" y="98"/>
                  </a:lnTo>
                  <a:lnTo>
                    <a:pt x="108" y="98"/>
                  </a:lnTo>
                  <a:lnTo>
                    <a:pt x="78" y="130"/>
                  </a:lnTo>
                  <a:lnTo>
                    <a:pt x="78" y="98"/>
                  </a:lnTo>
                  <a:lnTo>
                    <a:pt x="49" y="98"/>
                  </a:lnTo>
                  <a:lnTo>
                    <a:pt x="49" y="109"/>
                  </a:lnTo>
                  <a:lnTo>
                    <a:pt x="67" y="109"/>
                  </a:lnTo>
                  <a:lnTo>
                    <a:pt x="67" y="153"/>
                  </a:lnTo>
                  <a:lnTo>
                    <a:pt x="112" y="109"/>
                  </a:lnTo>
                  <a:lnTo>
                    <a:pt x="139" y="109"/>
                  </a:lnTo>
                  <a:lnTo>
                    <a:pt x="1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63"/>
            <p:cNvSpPr/>
            <p:nvPr/>
          </p:nvSpPr>
          <p:spPr>
            <a:xfrm>
              <a:off x="5294313" y="3843338"/>
              <a:ext cx="103200" cy="174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63"/>
            <p:cNvSpPr/>
            <p:nvPr/>
          </p:nvSpPr>
          <p:spPr>
            <a:xfrm>
              <a:off x="5294313" y="3879850"/>
              <a:ext cx="103200" cy="15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64"/>
          <p:cNvSpPr txBox="1"/>
          <p:nvPr/>
        </p:nvSpPr>
        <p:spPr>
          <a:xfrm>
            <a:off x="628651" y="1346447"/>
            <a:ext cx="3766123" cy="30054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64"/>
          <p:cNvSpPr/>
          <p:nvPr/>
        </p:nvSpPr>
        <p:spPr>
          <a:xfrm>
            <a:off x="2273026" y="1559204"/>
            <a:ext cx="477371" cy="474288"/>
          </a:xfrm>
          <a:custGeom>
            <a:avLst/>
            <a:gdLst/>
            <a:ahLst/>
            <a:cxnLst/>
            <a:rect l="l" t="t" r="r" b="b"/>
            <a:pathLst>
              <a:path w="155" h="154" extrusionOk="0">
                <a:moveTo>
                  <a:pt x="155" y="0"/>
                </a:moveTo>
                <a:lnTo>
                  <a:pt x="155" y="50"/>
                </a:lnTo>
                <a:lnTo>
                  <a:pt x="148" y="50"/>
                </a:lnTo>
                <a:lnTo>
                  <a:pt x="148" y="7"/>
                </a:lnTo>
                <a:lnTo>
                  <a:pt x="7" y="7"/>
                </a:lnTo>
                <a:lnTo>
                  <a:pt x="7" y="121"/>
                </a:lnTo>
                <a:lnTo>
                  <a:pt x="28" y="121"/>
                </a:lnTo>
                <a:lnTo>
                  <a:pt x="28" y="139"/>
                </a:lnTo>
                <a:lnTo>
                  <a:pt x="46" y="121"/>
                </a:lnTo>
                <a:lnTo>
                  <a:pt x="56" y="121"/>
                </a:lnTo>
                <a:lnTo>
                  <a:pt x="56" y="127"/>
                </a:lnTo>
                <a:lnTo>
                  <a:pt x="49" y="127"/>
                </a:lnTo>
                <a:lnTo>
                  <a:pt x="21" y="154"/>
                </a:lnTo>
                <a:lnTo>
                  <a:pt x="21" y="127"/>
                </a:lnTo>
                <a:lnTo>
                  <a:pt x="0" y="127"/>
                </a:lnTo>
                <a:lnTo>
                  <a:pt x="0" y="0"/>
                </a:lnTo>
                <a:lnTo>
                  <a:pt x="155" y="0"/>
                </a:lnTo>
                <a:close/>
                <a:moveTo>
                  <a:pt x="126" y="33"/>
                </a:moveTo>
                <a:lnTo>
                  <a:pt x="29" y="33"/>
                </a:lnTo>
                <a:lnTo>
                  <a:pt x="29" y="39"/>
                </a:lnTo>
                <a:lnTo>
                  <a:pt x="126" y="39"/>
                </a:lnTo>
                <a:lnTo>
                  <a:pt x="126" y="33"/>
                </a:lnTo>
                <a:close/>
                <a:moveTo>
                  <a:pt x="29" y="67"/>
                </a:moveTo>
                <a:lnTo>
                  <a:pt x="56" y="67"/>
                </a:lnTo>
                <a:lnTo>
                  <a:pt x="56" y="60"/>
                </a:lnTo>
                <a:lnTo>
                  <a:pt x="29" y="60"/>
                </a:lnTo>
                <a:lnTo>
                  <a:pt x="29" y="67"/>
                </a:lnTo>
                <a:close/>
                <a:moveTo>
                  <a:pt x="29" y="95"/>
                </a:moveTo>
                <a:lnTo>
                  <a:pt x="56" y="95"/>
                </a:lnTo>
                <a:lnTo>
                  <a:pt x="56" y="89"/>
                </a:lnTo>
                <a:lnTo>
                  <a:pt x="29" y="89"/>
                </a:lnTo>
                <a:lnTo>
                  <a:pt x="29" y="95"/>
                </a:lnTo>
                <a:close/>
                <a:moveTo>
                  <a:pt x="130" y="89"/>
                </a:moveTo>
                <a:lnTo>
                  <a:pt x="94" y="89"/>
                </a:lnTo>
                <a:lnTo>
                  <a:pt x="94" y="95"/>
                </a:lnTo>
                <a:lnTo>
                  <a:pt x="130" y="95"/>
                </a:lnTo>
                <a:lnTo>
                  <a:pt x="130" y="89"/>
                </a:lnTo>
                <a:close/>
                <a:moveTo>
                  <a:pt x="71" y="60"/>
                </a:moveTo>
                <a:lnTo>
                  <a:pt x="155" y="60"/>
                </a:lnTo>
                <a:lnTo>
                  <a:pt x="155" y="127"/>
                </a:lnTo>
                <a:lnTo>
                  <a:pt x="135" y="127"/>
                </a:lnTo>
                <a:lnTo>
                  <a:pt x="135" y="154"/>
                </a:lnTo>
                <a:lnTo>
                  <a:pt x="107" y="127"/>
                </a:lnTo>
                <a:lnTo>
                  <a:pt x="71" y="127"/>
                </a:lnTo>
                <a:lnTo>
                  <a:pt x="71" y="60"/>
                </a:lnTo>
                <a:close/>
                <a:moveTo>
                  <a:pt x="77" y="121"/>
                </a:moveTo>
                <a:lnTo>
                  <a:pt x="110" y="121"/>
                </a:lnTo>
                <a:lnTo>
                  <a:pt x="128" y="139"/>
                </a:lnTo>
                <a:lnTo>
                  <a:pt x="128" y="121"/>
                </a:lnTo>
                <a:lnTo>
                  <a:pt x="148" y="121"/>
                </a:lnTo>
                <a:lnTo>
                  <a:pt x="148" y="67"/>
                </a:lnTo>
                <a:lnTo>
                  <a:pt x="77" y="67"/>
                </a:lnTo>
                <a:lnTo>
                  <a:pt x="77" y="121"/>
                </a:lnTo>
                <a:close/>
              </a:path>
            </a:pathLst>
          </a:custGeom>
          <a:solidFill>
            <a:srgbClr val="1B1A1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64"/>
          <p:cNvSpPr txBox="1"/>
          <p:nvPr/>
        </p:nvSpPr>
        <p:spPr>
          <a:xfrm>
            <a:off x="732675" y="2439475"/>
            <a:ext cx="36621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 can be provided by email to the following people: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GB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annelies.decraene@vlaanderen.be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GB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michiel.dekeyzer@vlaanderen.be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GB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dries.catteceur@vlaanderen.be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64"/>
          <p:cNvSpPr txBox="1"/>
          <p:nvPr/>
        </p:nvSpPr>
        <p:spPr>
          <a:xfrm>
            <a:off x="4950298" y="1346447"/>
            <a:ext cx="3766123" cy="300541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5" name="Google Shape;865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44652" y="1522121"/>
            <a:ext cx="1577413" cy="548455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64"/>
          <p:cNvSpPr txBox="1"/>
          <p:nvPr/>
        </p:nvSpPr>
        <p:spPr>
          <a:xfrm>
            <a:off x="5114189" y="2439483"/>
            <a:ext cx="3355992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Feedback/input can be provided through GitHub: </a:t>
            </a:r>
            <a:r>
              <a:rPr lang="en-GB" sz="1600" b="0" i="0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https://github.com/Informatievlaanderen/OSLOthema-airAndWater</a:t>
            </a:r>
            <a:endParaRPr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Please provide us with your </a:t>
            </a:r>
            <a:r>
              <a:rPr lang="en-GB" sz="1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username</a:t>
            </a:r>
            <a:r>
              <a:rPr lang="en-GB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so we can invite you! </a:t>
            </a:r>
            <a:endParaRPr dirty="0"/>
          </a:p>
        </p:txBody>
      </p:sp>
      <p:sp>
        <p:nvSpPr>
          <p:cNvPr id="867" name="Google Shape;867;p64"/>
          <p:cNvSpPr txBox="1"/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Feedback &amp; collaboration</a:t>
            </a:r>
            <a:endParaRPr/>
          </a:p>
        </p:txBody>
      </p:sp>
      <p:sp>
        <p:nvSpPr>
          <p:cNvPr id="868" name="Google Shape;868;p64"/>
          <p:cNvSpPr/>
          <p:nvPr/>
        </p:nvSpPr>
        <p:spPr>
          <a:xfrm>
            <a:off x="573605" y="4385733"/>
            <a:ext cx="1314461" cy="6018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Google Shape;873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437" y="640339"/>
            <a:ext cx="4953476" cy="4503161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65"/>
          <p:cNvSpPr txBox="1"/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 there any questions left?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66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1" cy="2095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GB" sz="4800" b="1">
                <a:solidFill>
                  <a:srgbClr val="4C4C4C"/>
                </a:solidFill>
              </a:rPr>
              <a:t>Thanks!</a:t>
            </a:r>
            <a:endParaRPr sz="4800"/>
          </a:p>
        </p:txBody>
      </p:sp>
      <p:sp>
        <p:nvSpPr>
          <p:cNvPr id="880" name="Google Shape;880;p66"/>
          <p:cNvSpPr/>
          <p:nvPr/>
        </p:nvSpPr>
        <p:spPr>
          <a:xfrm>
            <a:off x="-3133" y="782"/>
            <a:ext cx="328808" cy="5143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1" cy="2095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GB"/>
              <a:t>Welcome and introduction</a:t>
            </a:r>
            <a:endParaRPr/>
          </a:p>
        </p:txBody>
      </p:sp>
      <p:sp>
        <p:nvSpPr>
          <p:cNvPr id="197" name="Google Shape;197;p26"/>
          <p:cNvSpPr txBox="1"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endParaRPr sz="1400">
              <a:solidFill>
                <a:srgbClr val="4C4C4C"/>
              </a:solidFill>
            </a:endParaRPr>
          </a:p>
        </p:txBody>
      </p:sp>
      <p:sp>
        <p:nvSpPr>
          <p:cNvPr id="198" name="Google Shape;198;p26"/>
          <p:cNvSpPr/>
          <p:nvPr/>
        </p:nvSpPr>
        <p:spPr>
          <a:xfrm>
            <a:off x="-3133" y="782"/>
            <a:ext cx="328808" cy="5143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/>
              <a:t>Who’s in the room?</a:t>
            </a:r>
            <a:endParaRPr/>
          </a:p>
        </p:txBody>
      </p:sp>
      <p:pic>
        <p:nvPicPr>
          <p:cNvPr id="204" name="Google Shape;20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4725" y="1764472"/>
            <a:ext cx="1614550" cy="16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7"/>
          <p:cNvSpPr txBox="1"/>
          <p:nvPr/>
        </p:nvSpPr>
        <p:spPr>
          <a:xfrm>
            <a:off x="2444250" y="3744775"/>
            <a:ext cx="425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https://app.klaxoon.com/participate/board/T9ZKYVV</a:t>
            </a: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6" name="Google Shape;206;p27"/>
          <p:cNvSpPr txBox="1"/>
          <p:nvPr/>
        </p:nvSpPr>
        <p:spPr>
          <a:xfrm>
            <a:off x="8218450" y="740075"/>
            <a:ext cx="532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5’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7" name="Google Shape;207;p27"/>
          <p:cNvSpPr/>
          <p:nvPr/>
        </p:nvSpPr>
        <p:spPr>
          <a:xfrm>
            <a:off x="8297225" y="185052"/>
            <a:ext cx="375249" cy="504976"/>
          </a:xfrm>
          <a:custGeom>
            <a:avLst/>
            <a:gdLst/>
            <a:ahLst/>
            <a:cxnLst/>
            <a:rect l="l" t="t" r="r" b="b"/>
            <a:pathLst>
              <a:path w="680" h="918" extrusionOk="0">
                <a:moveTo>
                  <a:pt x="608" y="371"/>
                </a:moveTo>
                <a:cubicBezTo>
                  <a:pt x="632" y="347"/>
                  <a:pt x="632" y="347"/>
                  <a:pt x="632" y="347"/>
                </a:cubicBezTo>
                <a:cubicBezTo>
                  <a:pt x="649" y="330"/>
                  <a:pt x="649" y="303"/>
                  <a:pt x="632" y="286"/>
                </a:cubicBezTo>
                <a:cubicBezTo>
                  <a:pt x="616" y="269"/>
                  <a:pt x="588" y="269"/>
                  <a:pt x="571" y="286"/>
                </a:cubicBezTo>
                <a:cubicBezTo>
                  <a:pt x="547" y="310"/>
                  <a:pt x="547" y="310"/>
                  <a:pt x="547" y="310"/>
                </a:cubicBezTo>
                <a:cubicBezTo>
                  <a:pt x="505" y="277"/>
                  <a:pt x="455" y="254"/>
                  <a:pt x="401" y="244"/>
                </a:cubicBezTo>
                <a:cubicBezTo>
                  <a:pt x="442" y="223"/>
                  <a:pt x="470" y="179"/>
                  <a:pt x="470" y="130"/>
                </a:cubicBezTo>
                <a:cubicBezTo>
                  <a:pt x="470" y="58"/>
                  <a:pt x="411" y="0"/>
                  <a:pt x="340" y="0"/>
                </a:cubicBezTo>
                <a:cubicBezTo>
                  <a:pt x="268" y="0"/>
                  <a:pt x="210" y="58"/>
                  <a:pt x="210" y="130"/>
                </a:cubicBezTo>
                <a:cubicBezTo>
                  <a:pt x="210" y="179"/>
                  <a:pt x="238" y="223"/>
                  <a:pt x="279" y="244"/>
                </a:cubicBezTo>
                <a:cubicBezTo>
                  <a:pt x="121" y="273"/>
                  <a:pt x="0" y="412"/>
                  <a:pt x="0" y="578"/>
                </a:cubicBezTo>
                <a:cubicBezTo>
                  <a:pt x="0" y="766"/>
                  <a:pt x="152" y="918"/>
                  <a:pt x="340" y="918"/>
                </a:cubicBezTo>
                <a:cubicBezTo>
                  <a:pt x="527" y="918"/>
                  <a:pt x="680" y="766"/>
                  <a:pt x="680" y="578"/>
                </a:cubicBezTo>
                <a:cubicBezTo>
                  <a:pt x="680" y="500"/>
                  <a:pt x="653" y="429"/>
                  <a:pt x="608" y="371"/>
                </a:cubicBezTo>
                <a:close/>
                <a:moveTo>
                  <a:pt x="245" y="130"/>
                </a:moveTo>
                <a:cubicBezTo>
                  <a:pt x="245" y="77"/>
                  <a:pt x="287" y="35"/>
                  <a:pt x="340" y="35"/>
                </a:cubicBezTo>
                <a:cubicBezTo>
                  <a:pt x="392" y="35"/>
                  <a:pt x="435" y="77"/>
                  <a:pt x="435" y="130"/>
                </a:cubicBezTo>
                <a:cubicBezTo>
                  <a:pt x="435" y="175"/>
                  <a:pt x="404" y="213"/>
                  <a:pt x="361" y="223"/>
                </a:cubicBezTo>
                <a:cubicBezTo>
                  <a:pt x="361" y="181"/>
                  <a:pt x="361" y="181"/>
                  <a:pt x="361" y="181"/>
                </a:cubicBezTo>
                <a:cubicBezTo>
                  <a:pt x="381" y="181"/>
                  <a:pt x="381" y="181"/>
                  <a:pt x="381" y="181"/>
                </a:cubicBezTo>
                <a:cubicBezTo>
                  <a:pt x="381" y="99"/>
                  <a:pt x="381" y="99"/>
                  <a:pt x="381" y="99"/>
                </a:cubicBezTo>
                <a:cubicBezTo>
                  <a:pt x="299" y="99"/>
                  <a:pt x="299" y="99"/>
                  <a:pt x="299" y="99"/>
                </a:cubicBezTo>
                <a:cubicBezTo>
                  <a:pt x="299" y="181"/>
                  <a:pt x="299" y="181"/>
                  <a:pt x="299" y="181"/>
                </a:cubicBezTo>
                <a:cubicBezTo>
                  <a:pt x="318" y="181"/>
                  <a:pt x="318" y="181"/>
                  <a:pt x="318" y="181"/>
                </a:cubicBezTo>
                <a:cubicBezTo>
                  <a:pt x="318" y="223"/>
                  <a:pt x="318" y="223"/>
                  <a:pt x="318" y="223"/>
                </a:cubicBezTo>
                <a:cubicBezTo>
                  <a:pt x="276" y="213"/>
                  <a:pt x="245" y="175"/>
                  <a:pt x="245" y="130"/>
                </a:cubicBezTo>
                <a:close/>
                <a:moveTo>
                  <a:pt x="357" y="848"/>
                </a:moveTo>
                <a:cubicBezTo>
                  <a:pt x="357" y="814"/>
                  <a:pt x="357" y="814"/>
                  <a:pt x="357" y="814"/>
                </a:cubicBezTo>
                <a:cubicBezTo>
                  <a:pt x="357" y="805"/>
                  <a:pt x="349" y="797"/>
                  <a:pt x="340" y="797"/>
                </a:cubicBezTo>
                <a:cubicBezTo>
                  <a:pt x="330" y="797"/>
                  <a:pt x="322" y="805"/>
                  <a:pt x="322" y="814"/>
                </a:cubicBezTo>
                <a:cubicBezTo>
                  <a:pt x="322" y="848"/>
                  <a:pt x="322" y="848"/>
                  <a:pt x="322" y="848"/>
                </a:cubicBezTo>
                <a:cubicBezTo>
                  <a:pt x="187" y="839"/>
                  <a:pt x="79" y="731"/>
                  <a:pt x="70" y="596"/>
                </a:cubicBezTo>
                <a:cubicBezTo>
                  <a:pt x="120" y="596"/>
                  <a:pt x="120" y="596"/>
                  <a:pt x="120" y="596"/>
                </a:cubicBezTo>
                <a:cubicBezTo>
                  <a:pt x="130" y="596"/>
                  <a:pt x="138" y="588"/>
                  <a:pt x="138" y="578"/>
                </a:cubicBezTo>
                <a:cubicBezTo>
                  <a:pt x="138" y="569"/>
                  <a:pt x="130" y="561"/>
                  <a:pt x="120" y="561"/>
                </a:cubicBezTo>
                <a:cubicBezTo>
                  <a:pt x="70" y="561"/>
                  <a:pt x="70" y="561"/>
                  <a:pt x="70" y="561"/>
                </a:cubicBezTo>
                <a:cubicBezTo>
                  <a:pt x="79" y="420"/>
                  <a:pt x="197" y="308"/>
                  <a:pt x="340" y="308"/>
                </a:cubicBezTo>
                <a:cubicBezTo>
                  <a:pt x="483" y="308"/>
                  <a:pt x="600" y="420"/>
                  <a:pt x="609" y="561"/>
                </a:cubicBezTo>
                <a:cubicBezTo>
                  <a:pt x="559" y="561"/>
                  <a:pt x="559" y="561"/>
                  <a:pt x="559" y="561"/>
                </a:cubicBezTo>
                <a:cubicBezTo>
                  <a:pt x="550" y="561"/>
                  <a:pt x="542" y="569"/>
                  <a:pt x="542" y="578"/>
                </a:cubicBezTo>
                <a:cubicBezTo>
                  <a:pt x="542" y="588"/>
                  <a:pt x="550" y="596"/>
                  <a:pt x="559" y="596"/>
                </a:cubicBezTo>
                <a:cubicBezTo>
                  <a:pt x="609" y="596"/>
                  <a:pt x="609" y="596"/>
                  <a:pt x="609" y="596"/>
                </a:cubicBezTo>
                <a:cubicBezTo>
                  <a:pt x="601" y="731"/>
                  <a:pt x="492" y="839"/>
                  <a:pt x="357" y="848"/>
                </a:cubicBezTo>
                <a:close/>
                <a:moveTo>
                  <a:pt x="396" y="611"/>
                </a:moveTo>
                <a:cubicBezTo>
                  <a:pt x="414" y="580"/>
                  <a:pt x="403" y="540"/>
                  <a:pt x="372" y="522"/>
                </a:cubicBezTo>
                <a:cubicBezTo>
                  <a:pt x="362" y="516"/>
                  <a:pt x="351" y="513"/>
                  <a:pt x="340" y="513"/>
                </a:cubicBezTo>
                <a:cubicBezTo>
                  <a:pt x="329" y="513"/>
                  <a:pt x="318" y="516"/>
                  <a:pt x="308" y="522"/>
                </a:cubicBezTo>
                <a:cubicBezTo>
                  <a:pt x="296" y="510"/>
                  <a:pt x="296" y="510"/>
                  <a:pt x="296" y="510"/>
                </a:cubicBezTo>
                <a:cubicBezTo>
                  <a:pt x="289" y="503"/>
                  <a:pt x="278" y="503"/>
                  <a:pt x="272" y="510"/>
                </a:cubicBezTo>
                <a:cubicBezTo>
                  <a:pt x="265" y="517"/>
                  <a:pt x="265" y="528"/>
                  <a:pt x="272" y="535"/>
                </a:cubicBezTo>
                <a:cubicBezTo>
                  <a:pt x="283" y="546"/>
                  <a:pt x="283" y="546"/>
                  <a:pt x="283" y="546"/>
                </a:cubicBezTo>
                <a:cubicBezTo>
                  <a:pt x="266" y="578"/>
                  <a:pt x="276" y="617"/>
                  <a:pt x="307" y="635"/>
                </a:cubicBezTo>
                <a:cubicBezTo>
                  <a:pt x="318" y="641"/>
                  <a:pt x="329" y="644"/>
                  <a:pt x="340" y="644"/>
                </a:cubicBezTo>
                <a:cubicBezTo>
                  <a:pt x="351" y="644"/>
                  <a:pt x="362" y="641"/>
                  <a:pt x="372" y="635"/>
                </a:cubicBezTo>
                <a:cubicBezTo>
                  <a:pt x="481" y="745"/>
                  <a:pt x="481" y="745"/>
                  <a:pt x="481" y="745"/>
                </a:cubicBezTo>
                <a:cubicBezTo>
                  <a:pt x="485" y="748"/>
                  <a:pt x="489" y="750"/>
                  <a:pt x="494" y="750"/>
                </a:cubicBezTo>
                <a:cubicBezTo>
                  <a:pt x="498" y="750"/>
                  <a:pt x="503" y="748"/>
                  <a:pt x="506" y="745"/>
                </a:cubicBezTo>
                <a:cubicBezTo>
                  <a:pt x="513" y="738"/>
                  <a:pt x="513" y="727"/>
                  <a:pt x="506" y="720"/>
                </a:cubicBezTo>
                <a:lnTo>
                  <a:pt x="396" y="611"/>
                </a:lnTo>
                <a:close/>
                <a:moveTo>
                  <a:pt x="366" y="594"/>
                </a:moveTo>
                <a:cubicBezTo>
                  <a:pt x="361" y="603"/>
                  <a:pt x="351" y="609"/>
                  <a:pt x="340" y="609"/>
                </a:cubicBezTo>
                <a:cubicBezTo>
                  <a:pt x="334" y="609"/>
                  <a:pt x="329" y="608"/>
                  <a:pt x="325" y="605"/>
                </a:cubicBezTo>
                <a:cubicBezTo>
                  <a:pt x="310" y="596"/>
                  <a:pt x="305" y="578"/>
                  <a:pt x="314" y="563"/>
                </a:cubicBezTo>
                <a:cubicBezTo>
                  <a:pt x="319" y="554"/>
                  <a:pt x="329" y="548"/>
                  <a:pt x="340" y="548"/>
                </a:cubicBezTo>
                <a:cubicBezTo>
                  <a:pt x="345" y="548"/>
                  <a:pt x="350" y="549"/>
                  <a:pt x="355" y="552"/>
                </a:cubicBezTo>
                <a:cubicBezTo>
                  <a:pt x="362" y="556"/>
                  <a:pt x="367" y="563"/>
                  <a:pt x="369" y="571"/>
                </a:cubicBezTo>
                <a:cubicBezTo>
                  <a:pt x="371" y="578"/>
                  <a:pt x="370" y="587"/>
                  <a:pt x="366" y="594"/>
                </a:cubicBezTo>
                <a:close/>
                <a:moveTo>
                  <a:pt x="308" y="426"/>
                </a:moveTo>
                <a:cubicBezTo>
                  <a:pt x="308" y="413"/>
                  <a:pt x="316" y="401"/>
                  <a:pt x="328" y="397"/>
                </a:cubicBezTo>
                <a:cubicBezTo>
                  <a:pt x="420" y="345"/>
                  <a:pt x="420" y="345"/>
                  <a:pt x="420" y="345"/>
                </a:cubicBezTo>
                <a:cubicBezTo>
                  <a:pt x="369" y="438"/>
                  <a:pt x="369" y="438"/>
                  <a:pt x="369" y="438"/>
                </a:cubicBezTo>
                <a:cubicBezTo>
                  <a:pt x="364" y="449"/>
                  <a:pt x="353" y="457"/>
                  <a:pt x="340" y="457"/>
                </a:cubicBezTo>
                <a:cubicBezTo>
                  <a:pt x="322" y="457"/>
                  <a:pt x="308" y="443"/>
                  <a:pt x="308" y="42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/>
          <p:nvPr/>
        </p:nvSpPr>
        <p:spPr>
          <a:xfrm>
            <a:off x="648459" y="1423940"/>
            <a:ext cx="8073510" cy="600067"/>
          </a:xfrm>
          <a:prstGeom prst="rect">
            <a:avLst/>
          </a:prstGeom>
          <a:solidFill>
            <a:srgbClr val="FFFCCC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8"/>
          <p:cNvSpPr txBox="1"/>
          <p:nvPr/>
        </p:nvSpPr>
        <p:spPr>
          <a:xfrm>
            <a:off x="628651" y="273845"/>
            <a:ext cx="7886700" cy="661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Scope of the project</a:t>
            </a:r>
            <a:endParaRPr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8"/>
          <p:cNvSpPr/>
          <p:nvPr/>
        </p:nvSpPr>
        <p:spPr>
          <a:xfrm>
            <a:off x="648459" y="945378"/>
            <a:ext cx="8073510" cy="489657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 a semantic interoperability framework for sharing and publishing environmental data</a:t>
            </a:r>
            <a:endParaRPr/>
          </a:p>
        </p:txBody>
      </p:sp>
      <p:sp>
        <p:nvSpPr>
          <p:cNvPr id="215" name="Google Shape;215;p28"/>
          <p:cNvSpPr/>
          <p:nvPr/>
        </p:nvSpPr>
        <p:spPr>
          <a:xfrm>
            <a:off x="648459" y="1567301"/>
            <a:ext cx="807351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 a sustainable </a:t>
            </a:r>
            <a:r>
              <a:rPr lang="en-GB" sz="14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vocabulary</a:t>
            </a:r>
            <a:r>
              <a:rPr lang="en-GB" sz="1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application profile for water and air quality</a:t>
            </a: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8"/>
          <p:cNvSpPr/>
          <p:nvPr/>
        </p:nvSpPr>
        <p:spPr>
          <a:xfrm>
            <a:off x="3010659" y="2298023"/>
            <a:ext cx="2989500" cy="2560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88848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8"/>
          <p:cNvSpPr/>
          <p:nvPr/>
        </p:nvSpPr>
        <p:spPr>
          <a:xfrm>
            <a:off x="3158372" y="3043612"/>
            <a:ext cx="2700900" cy="1688100"/>
          </a:xfrm>
          <a:prstGeom prst="rect">
            <a:avLst/>
          </a:prstGeom>
          <a:solidFill>
            <a:srgbClr val="B0ACAC"/>
          </a:solidFill>
          <a:ln w="25400" cap="flat" cmpd="sng">
            <a:solidFill>
              <a:srgbClr val="88848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8"/>
          <p:cNvSpPr txBox="1"/>
          <p:nvPr/>
        </p:nvSpPr>
        <p:spPr>
          <a:xfrm>
            <a:off x="3819551" y="3121839"/>
            <a:ext cx="1371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ODALA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8"/>
          <p:cNvSpPr txBox="1"/>
          <p:nvPr/>
        </p:nvSpPr>
        <p:spPr>
          <a:xfrm>
            <a:off x="3095064" y="2400816"/>
            <a:ext cx="2820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 &amp; Agile Smart Cities (OASC)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8"/>
          <p:cNvSpPr/>
          <p:nvPr/>
        </p:nvSpPr>
        <p:spPr>
          <a:xfrm>
            <a:off x="3325426" y="3528948"/>
            <a:ext cx="2367000" cy="1083300"/>
          </a:xfrm>
          <a:prstGeom prst="rect">
            <a:avLst/>
          </a:prstGeom>
          <a:solidFill>
            <a:srgbClr val="FFF766"/>
          </a:solidFill>
          <a:ln w="25400" cap="flat" cmpd="sng">
            <a:solidFill>
              <a:srgbClr val="88848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8"/>
          <p:cNvSpPr txBox="1"/>
          <p:nvPr/>
        </p:nvSpPr>
        <p:spPr>
          <a:xfrm>
            <a:off x="3648982" y="3563261"/>
            <a:ext cx="1719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rgbClr val="7F7900"/>
                </a:solidFill>
                <a:latin typeface="Arial"/>
                <a:ea typeface="Arial"/>
                <a:cs typeface="Arial"/>
                <a:sym typeface="Arial"/>
              </a:rPr>
              <a:t>OSLO trajectory</a:t>
            </a:r>
            <a:endParaRPr sz="1400" b="1" i="0" u="none" strike="noStrike" cap="none">
              <a:solidFill>
                <a:srgbClr val="7F7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28" descr="C:\Users\004490\Desktop\Icons MS office files\Issues\Group\Solid\Group-outline_0000_gre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3137" y="4081941"/>
            <a:ext cx="393896" cy="416456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8"/>
          <p:cNvSpPr txBox="1"/>
          <p:nvPr/>
        </p:nvSpPr>
        <p:spPr>
          <a:xfrm>
            <a:off x="3766799" y="4081941"/>
            <a:ext cx="1719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Flanders Information Agency</a:t>
            </a:r>
            <a:endParaRPr sz="105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11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GB" sz="1700"/>
              <a:t>We follow the </a:t>
            </a:r>
            <a:r>
              <a:rPr lang="en-GB" sz="1700" b="1"/>
              <a:t>OSLO methodology</a:t>
            </a:r>
            <a:r>
              <a:rPr lang="en-GB" sz="1700"/>
              <a:t>, which means that:</a:t>
            </a:r>
            <a:endParaRPr sz="1700"/>
          </a:p>
          <a:p>
            <a:pPr marL="457200" lvl="0" indent="-374650" algn="l" rtl="0">
              <a:spcBef>
                <a:spcPts val="640"/>
              </a:spcBef>
              <a:spcAft>
                <a:spcPts val="0"/>
              </a:spcAft>
              <a:buSzPts val="2300"/>
              <a:buChar char="•"/>
            </a:pPr>
            <a:r>
              <a:rPr lang="en-GB" sz="1700"/>
              <a:t>We start from </a:t>
            </a:r>
            <a:r>
              <a:rPr lang="en-GB" sz="1700" b="1"/>
              <a:t>use cases</a:t>
            </a:r>
            <a:endParaRPr sz="1700" b="1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GB" sz="1700"/>
              <a:t>We align with and reuse </a:t>
            </a:r>
            <a:r>
              <a:rPr lang="en-GB" sz="1700" b="1"/>
              <a:t>existing international</a:t>
            </a:r>
            <a:r>
              <a:rPr lang="en-GB" sz="1700"/>
              <a:t> standards</a:t>
            </a:r>
            <a:endParaRPr sz="17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GB" sz="1700"/>
              <a:t>We define things ourselves </a:t>
            </a:r>
            <a:r>
              <a:rPr lang="en-GB" sz="1700" b="1"/>
              <a:t>only when needed</a:t>
            </a:r>
            <a:endParaRPr sz="1700" b="1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GB" sz="1700"/>
              <a:t>We focus on the exchange of </a:t>
            </a:r>
            <a:r>
              <a:rPr lang="en-GB" sz="1700" b="1"/>
              <a:t>data collected via sensor technology</a:t>
            </a:r>
            <a:r>
              <a:rPr lang="en-GB" sz="1700"/>
              <a:t> within the context of monitoring Air and Water </a:t>
            </a:r>
            <a:r>
              <a:rPr lang="en-GB" sz="1700" b="1"/>
              <a:t>Quality</a:t>
            </a:r>
            <a:r>
              <a:rPr lang="en-GB" sz="1700"/>
              <a:t>.</a:t>
            </a:r>
            <a:endParaRPr sz="1700"/>
          </a:p>
        </p:txBody>
      </p:sp>
      <p:sp>
        <p:nvSpPr>
          <p:cNvPr id="229" name="Google Shape;229;p29"/>
          <p:cNvSpPr/>
          <p:nvPr/>
        </p:nvSpPr>
        <p:spPr>
          <a:xfrm>
            <a:off x="648459" y="1423940"/>
            <a:ext cx="8073600" cy="600000"/>
          </a:xfrm>
          <a:prstGeom prst="rect">
            <a:avLst/>
          </a:prstGeom>
          <a:solidFill>
            <a:srgbClr val="FFFCCC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9"/>
          <p:cNvSpPr txBox="1"/>
          <p:nvPr/>
        </p:nvSpPr>
        <p:spPr>
          <a:xfrm>
            <a:off x="628651" y="273845"/>
            <a:ext cx="78867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Scope of the project</a:t>
            </a:r>
            <a:endParaRPr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9"/>
          <p:cNvSpPr/>
          <p:nvPr/>
        </p:nvSpPr>
        <p:spPr>
          <a:xfrm>
            <a:off x="648459" y="945378"/>
            <a:ext cx="8073600" cy="4896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 a semantic interoperability framework for sharing and publishing environmental data</a:t>
            </a:r>
            <a:endParaRPr/>
          </a:p>
        </p:txBody>
      </p:sp>
      <p:sp>
        <p:nvSpPr>
          <p:cNvPr id="232" name="Google Shape;232;p29"/>
          <p:cNvSpPr/>
          <p:nvPr/>
        </p:nvSpPr>
        <p:spPr>
          <a:xfrm>
            <a:off x="648459" y="1567301"/>
            <a:ext cx="8073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 a sustainable </a:t>
            </a:r>
            <a:r>
              <a:rPr lang="en-GB" sz="14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vocabulary</a:t>
            </a:r>
            <a:r>
              <a:rPr lang="en-GB" sz="1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application profile for water and air quality</a:t>
            </a: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a common vocabulary to different ways of expressing data</a:t>
            </a:r>
            <a:endParaRPr/>
          </a:p>
        </p:txBody>
      </p:sp>
      <p:pic>
        <p:nvPicPr>
          <p:cNvPr id="238" name="Google Shape;238;p30"/>
          <p:cNvPicPr preferRelativeResize="0"/>
          <p:nvPr/>
        </p:nvPicPr>
        <p:blipFill rotWithShape="1">
          <a:blip r:embed="rId3">
            <a:alphaModFix/>
          </a:blip>
          <a:srcRect l="22216" t="12123" r="24287" b="19612"/>
          <a:stretch/>
        </p:blipFill>
        <p:spPr>
          <a:xfrm>
            <a:off x="3840950" y="1494125"/>
            <a:ext cx="957400" cy="106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3325" y="3598524"/>
            <a:ext cx="762550" cy="808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5250" y="3370425"/>
            <a:ext cx="826075" cy="82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0"/>
          <p:cNvSpPr txBox="1"/>
          <p:nvPr/>
        </p:nvSpPr>
        <p:spPr>
          <a:xfrm>
            <a:off x="5258250" y="4063275"/>
            <a:ext cx="101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NGSI (LD)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42" name="Google Shape;242;p30"/>
          <p:cNvCxnSpPr/>
          <p:nvPr/>
        </p:nvCxnSpPr>
        <p:spPr>
          <a:xfrm flipH="1">
            <a:off x="3545050" y="2636025"/>
            <a:ext cx="774600" cy="56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3" name="Google Shape;243;p30"/>
          <p:cNvCxnSpPr/>
          <p:nvPr/>
        </p:nvCxnSpPr>
        <p:spPr>
          <a:xfrm>
            <a:off x="4319650" y="2636025"/>
            <a:ext cx="9900" cy="73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4" name="Google Shape;244;p30"/>
          <p:cNvCxnSpPr/>
          <p:nvPr/>
        </p:nvCxnSpPr>
        <p:spPr>
          <a:xfrm>
            <a:off x="4319650" y="2636025"/>
            <a:ext cx="742500" cy="59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45" name="Google Shape;24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08475" y="3598525"/>
            <a:ext cx="762552" cy="762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1965</Words>
  <Application>Microsoft Office PowerPoint</Application>
  <PresentationFormat>On-screen Show (16:9)</PresentationFormat>
  <Paragraphs>390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Proxima Nova Extrabold</vt:lpstr>
      <vt:lpstr>Proxima Nova</vt:lpstr>
      <vt:lpstr>Calibri</vt:lpstr>
      <vt:lpstr>Proxima Nova Semibold</vt:lpstr>
      <vt:lpstr>Noto Sans Symbols</vt:lpstr>
      <vt:lpstr>Arial</vt:lpstr>
      <vt:lpstr>Courier New</vt:lpstr>
      <vt:lpstr>4_Presentatie_verbeelding werkt - kopie</vt:lpstr>
      <vt:lpstr>PowerPoint Presentation</vt:lpstr>
      <vt:lpstr>PowerPoint Presentation</vt:lpstr>
      <vt:lpstr>PowerPoint Presentation</vt:lpstr>
      <vt:lpstr>PowerPoint Presentation</vt:lpstr>
      <vt:lpstr>Welcome and introduction</vt:lpstr>
      <vt:lpstr>PowerPoint Presentation</vt:lpstr>
      <vt:lpstr>PowerPoint Presentation</vt:lpstr>
      <vt:lpstr>PowerPoint Presentation</vt:lpstr>
      <vt:lpstr>From a common vocabulary to different ways of expressing data</vt:lpstr>
      <vt:lpstr>PowerPoint Presentation</vt:lpstr>
      <vt:lpstr>Recap: what did we do in the previous workshop?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first attempt for the model: feedback and brainstorming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Initial thoughts of comparison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 </vt:lpstr>
      <vt:lpstr>PowerPoint Presentation</vt:lpstr>
      <vt:lpstr>PowerPoint Presentation</vt:lpstr>
      <vt:lpstr>List of data specs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Kevin Haleydt (BE)</cp:lastModifiedBy>
  <cp:revision>3</cp:revision>
  <dcterms:modified xsi:type="dcterms:W3CDTF">2021-02-26T10:24:56Z</dcterms:modified>
</cp:coreProperties>
</file>